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8" r:id="rId13"/>
    <p:sldId id="266"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8CB71-8BC3-4800-92F4-5E2033138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1E52443-575E-4353-8F2C-5D9DA61FC6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49A40A4-B970-48C0-8825-84F08910F34E}"/>
              </a:ext>
            </a:extLst>
          </p:cNvPr>
          <p:cNvSpPr>
            <a:spLocks noGrp="1"/>
          </p:cNvSpPr>
          <p:nvPr>
            <p:ph type="dt" sz="half" idx="10"/>
          </p:nvPr>
        </p:nvSpPr>
        <p:spPr/>
        <p:txBody>
          <a:bodyPr/>
          <a:lstStyle/>
          <a:p>
            <a:fld id="{301AAB5B-EA83-46BE-9DD1-E62AC9BCAE71}" type="datetimeFigureOut">
              <a:rPr lang="en-IN" smtClean="0"/>
              <a:t>06-05-2021</a:t>
            </a:fld>
            <a:endParaRPr lang="en-IN" dirty="0"/>
          </a:p>
        </p:txBody>
      </p:sp>
      <p:sp>
        <p:nvSpPr>
          <p:cNvPr id="5" name="Footer Placeholder 4">
            <a:extLst>
              <a:ext uri="{FF2B5EF4-FFF2-40B4-BE49-F238E27FC236}">
                <a16:creationId xmlns:a16="http://schemas.microsoft.com/office/drawing/2014/main" id="{5150FF07-0773-4D12-ACE9-EFE2396E5B6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CCACAC9-0FA1-496B-B5C4-AFA99F7E77FC}"/>
              </a:ext>
            </a:extLst>
          </p:cNvPr>
          <p:cNvSpPr>
            <a:spLocks noGrp="1"/>
          </p:cNvSpPr>
          <p:nvPr>
            <p:ph type="sldNum" sz="quarter" idx="12"/>
          </p:nvPr>
        </p:nvSpPr>
        <p:spPr/>
        <p:txBody>
          <a:bodyPr/>
          <a:lstStyle/>
          <a:p>
            <a:fld id="{12B5F271-3FD5-46B5-A8BD-43877CEED72E}" type="slidenum">
              <a:rPr lang="en-IN" smtClean="0"/>
              <a:t>‹#›</a:t>
            </a:fld>
            <a:endParaRPr lang="en-IN" dirty="0"/>
          </a:p>
        </p:txBody>
      </p:sp>
    </p:spTree>
    <p:extLst>
      <p:ext uri="{BB962C8B-B14F-4D97-AF65-F5344CB8AC3E}">
        <p14:creationId xmlns:p14="http://schemas.microsoft.com/office/powerpoint/2010/main" val="1905038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43647-515C-44B2-83DE-66A169F8CC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FA368A-A004-4623-963B-7F9F7FAF19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FF214B-FDF8-4895-94C6-3A9143A25295}"/>
              </a:ext>
            </a:extLst>
          </p:cNvPr>
          <p:cNvSpPr>
            <a:spLocks noGrp="1"/>
          </p:cNvSpPr>
          <p:nvPr>
            <p:ph type="dt" sz="half" idx="10"/>
          </p:nvPr>
        </p:nvSpPr>
        <p:spPr/>
        <p:txBody>
          <a:bodyPr/>
          <a:lstStyle/>
          <a:p>
            <a:fld id="{301AAB5B-EA83-46BE-9DD1-E62AC9BCAE71}" type="datetimeFigureOut">
              <a:rPr lang="en-IN" smtClean="0"/>
              <a:t>06-05-2021</a:t>
            </a:fld>
            <a:endParaRPr lang="en-IN" dirty="0"/>
          </a:p>
        </p:txBody>
      </p:sp>
      <p:sp>
        <p:nvSpPr>
          <p:cNvPr id="5" name="Footer Placeholder 4">
            <a:extLst>
              <a:ext uri="{FF2B5EF4-FFF2-40B4-BE49-F238E27FC236}">
                <a16:creationId xmlns:a16="http://schemas.microsoft.com/office/drawing/2014/main" id="{F4896206-A454-4732-B6C3-DB8639B31EF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827B907-8332-4467-B37C-2D3976B2A0CC}"/>
              </a:ext>
            </a:extLst>
          </p:cNvPr>
          <p:cNvSpPr>
            <a:spLocks noGrp="1"/>
          </p:cNvSpPr>
          <p:nvPr>
            <p:ph type="sldNum" sz="quarter" idx="12"/>
          </p:nvPr>
        </p:nvSpPr>
        <p:spPr/>
        <p:txBody>
          <a:bodyPr/>
          <a:lstStyle/>
          <a:p>
            <a:fld id="{12B5F271-3FD5-46B5-A8BD-43877CEED72E}" type="slidenum">
              <a:rPr lang="en-IN" smtClean="0"/>
              <a:t>‹#›</a:t>
            </a:fld>
            <a:endParaRPr lang="en-IN" dirty="0"/>
          </a:p>
        </p:txBody>
      </p:sp>
    </p:spTree>
    <p:extLst>
      <p:ext uri="{BB962C8B-B14F-4D97-AF65-F5344CB8AC3E}">
        <p14:creationId xmlns:p14="http://schemas.microsoft.com/office/powerpoint/2010/main" val="2078238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076A87-25DE-46EE-A7AF-1276F01D23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3DF8B8-8BD9-4C0F-A527-1794E5E2FB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787F2A-6C34-429E-B32A-15D753D648A5}"/>
              </a:ext>
            </a:extLst>
          </p:cNvPr>
          <p:cNvSpPr>
            <a:spLocks noGrp="1"/>
          </p:cNvSpPr>
          <p:nvPr>
            <p:ph type="dt" sz="half" idx="10"/>
          </p:nvPr>
        </p:nvSpPr>
        <p:spPr/>
        <p:txBody>
          <a:bodyPr/>
          <a:lstStyle/>
          <a:p>
            <a:fld id="{301AAB5B-EA83-46BE-9DD1-E62AC9BCAE71}" type="datetimeFigureOut">
              <a:rPr lang="en-IN" smtClean="0"/>
              <a:t>06-05-2021</a:t>
            </a:fld>
            <a:endParaRPr lang="en-IN" dirty="0"/>
          </a:p>
        </p:txBody>
      </p:sp>
      <p:sp>
        <p:nvSpPr>
          <p:cNvPr id="5" name="Footer Placeholder 4">
            <a:extLst>
              <a:ext uri="{FF2B5EF4-FFF2-40B4-BE49-F238E27FC236}">
                <a16:creationId xmlns:a16="http://schemas.microsoft.com/office/drawing/2014/main" id="{EBED7946-EE36-48ED-92DF-323A1D4B556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CF2AFB7-6444-4EC2-AF6F-DA9843241C59}"/>
              </a:ext>
            </a:extLst>
          </p:cNvPr>
          <p:cNvSpPr>
            <a:spLocks noGrp="1"/>
          </p:cNvSpPr>
          <p:nvPr>
            <p:ph type="sldNum" sz="quarter" idx="12"/>
          </p:nvPr>
        </p:nvSpPr>
        <p:spPr/>
        <p:txBody>
          <a:bodyPr/>
          <a:lstStyle/>
          <a:p>
            <a:fld id="{12B5F271-3FD5-46B5-A8BD-43877CEED72E}" type="slidenum">
              <a:rPr lang="en-IN" smtClean="0"/>
              <a:t>‹#›</a:t>
            </a:fld>
            <a:endParaRPr lang="en-IN" dirty="0"/>
          </a:p>
        </p:txBody>
      </p:sp>
    </p:spTree>
    <p:extLst>
      <p:ext uri="{BB962C8B-B14F-4D97-AF65-F5344CB8AC3E}">
        <p14:creationId xmlns:p14="http://schemas.microsoft.com/office/powerpoint/2010/main" val="3158133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CBA9-6480-417E-8889-A1683F44DB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2AFD2A-D968-408D-A774-FB7F2E03CF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96B0D3-9C1E-4E49-AEF1-60D5A9EF2357}"/>
              </a:ext>
            </a:extLst>
          </p:cNvPr>
          <p:cNvSpPr>
            <a:spLocks noGrp="1"/>
          </p:cNvSpPr>
          <p:nvPr>
            <p:ph type="dt" sz="half" idx="10"/>
          </p:nvPr>
        </p:nvSpPr>
        <p:spPr/>
        <p:txBody>
          <a:bodyPr/>
          <a:lstStyle/>
          <a:p>
            <a:fld id="{301AAB5B-EA83-46BE-9DD1-E62AC9BCAE71}" type="datetimeFigureOut">
              <a:rPr lang="en-IN" smtClean="0"/>
              <a:t>06-05-2021</a:t>
            </a:fld>
            <a:endParaRPr lang="en-IN" dirty="0"/>
          </a:p>
        </p:txBody>
      </p:sp>
      <p:sp>
        <p:nvSpPr>
          <p:cNvPr id="5" name="Footer Placeholder 4">
            <a:extLst>
              <a:ext uri="{FF2B5EF4-FFF2-40B4-BE49-F238E27FC236}">
                <a16:creationId xmlns:a16="http://schemas.microsoft.com/office/drawing/2014/main" id="{58767BC2-E870-4AB2-8854-4CBBAE4D0FF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C0959C0-B9FC-45B7-8485-31BADDF0A3B2}"/>
              </a:ext>
            </a:extLst>
          </p:cNvPr>
          <p:cNvSpPr>
            <a:spLocks noGrp="1"/>
          </p:cNvSpPr>
          <p:nvPr>
            <p:ph type="sldNum" sz="quarter" idx="12"/>
          </p:nvPr>
        </p:nvSpPr>
        <p:spPr/>
        <p:txBody>
          <a:bodyPr/>
          <a:lstStyle/>
          <a:p>
            <a:fld id="{12B5F271-3FD5-46B5-A8BD-43877CEED72E}" type="slidenum">
              <a:rPr lang="en-IN" smtClean="0"/>
              <a:t>‹#›</a:t>
            </a:fld>
            <a:endParaRPr lang="en-IN" dirty="0"/>
          </a:p>
        </p:txBody>
      </p:sp>
    </p:spTree>
    <p:extLst>
      <p:ext uri="{BB962C8B-B14F-4D97-AF65-F5344CB8AC3E}">
        <p14:creationId xmlns:p14="http://schemas.microsoft.com/office/powerpoint/2010/main" val="939679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9148-36BF-413B-AA22-7D1C14E55C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625FA75-8462-443B-9E6D-8427139907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CF35FC-C54C-4B0A-AD9D-30A82B5168BF}"/>
              </a:ext>
            </a:extLst>
          </p:cNvPr>
          <p:cNvSpPr>
            <a:spLocks noGrp="1"/>
          </p:cNvSpPr>
          <p:nvPr>
            <p:ph type="dt" sz="half" idx="10"/>
          </p:nvPr>
        </p:nvSpPr>
        <p:spPr/>
        <p:txBody>
          <a:bodyPr/>
          <a:lstStyle/>
          <a:p>
            <a:fld id="{301AAB5B-EA83-46BE-9DD1-E62AC9BCAE71}" type="datetimeFigureOut">
              <a:rPr lang="en-IN" smtClean="0"/>
              <a:t>06-05-2021</a:t>
            </a:fld>
            <a:endParaRPr lang="en-IN" dirty="0"/>
          </a:p>
        </p:txBody>
      </p:sp>
      <p:sp>
        <p:nvSpPr>
          <p:cNvPr id="5" name="Footer Placeholder 4">
            <a:extLst>
              <a:ext uri="{FF2B5EF4-FFF2-40B4-BE49-F238E27FC236}">
                <a16:creationId xmlns:a16="http://schemas.microsoft.com/office/drawing/2014/main" id="{C7A9A909-0A7A-4659-9EBE-13F3B40E97A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4874CB9-1F79-48DF-9F6E-2ACF929FE115}"/>
              </a:ext>
            </a:extLst>
          </p:cNvPr>
          <p:cNvSpPr>
            <a:spLocks noGrp="1"/>
          </p:cNvSpPr>
          <p:nvPr>
            <p:ph type="sldNum" sz="quarter" idx="12"/>
          </p:nvPr>
        </p:nvSpPr>
        <p:spPr/>
        <p:txBody>
          <a:bodyPr/>
          <a:lstStyle/>
          <a:p>
            <a:fld id="{12B5F271-3FD5-46B5-A8BD-43877CEED72E}" type="slidenum">
              <a:rPr lang="en-IN" smtClean="0"/>
              <a:t>‹#›</a:t>
            </a:fld>
            <a:endParaRPr lang="en-IN" dirty="0"/>
          </a:p>
        </p:txBody>
      </p:sp>
    </p:spTree>
    <p:extLst>
      <p:ext uri="{BB962C8B-B14F-4D97-AF65-F5344CB8AC3E}">
        <p14:creationId xmlns:p14="http://schemas.microsoft.com/office/powerpoint/2010/main" val="4087964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B2882-BB76-4799-A3F6-AF4D5280F7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14C03B-A127-495B-A35F-1191CA9C21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6D8427C-BD8B-49D4-8334-FB483B477B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B55C388-7208-4672-B6C0-09B7D1B28798}"/>
              </a:ext>
            </a:extLst>
          </p:cNvPr>
          <p:cNvSpPr>
            <a:spLocks noGrp="1"/>
          </p:cNvSpPr>
          <p:nvPr>
            <p:ph type="dt" sz="half" idx="10"/>
          </p:nvPr>
        </p:nvSpPr>
        <p:spPr/>
        <p:txBody>
          <a:bodyPr/>
          <a:lstStyle/>
          <a:p>
            <a:fld id="{301AAB5B-EA83-46BE-9DD1-E62AC9BCAE71}" type="datetimeFigureOut">
              <a:rPr lang="en-IN" smtClean="0"/>
              <a:t>06-05-2021</a:t>
            </a:fld>
            <a:endParaRPr lang="en-IN" dirty="0"/>
          </a:p>
        </p:txBody>
      </p:sp>
      <p:sp>
        <p:nvSpPr>
          <p:cNvPr id="6" name="Footer Placeholder 5">
            <a:extLst>
              <a:ext uri="{FF2B5EF4-FFF2-40B4-BE49-F238E27FC236}">
                <a16:creationId xmlns:a16="http://schemas.microsoft.com/office/drawing/2014/main" id="{20F6EB60-4588-4A04-8E07-9C841F1B68B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1C4DEB6-22BB-4E01-9008-6349BE2B5A7C}"/>
              </a:ext>
            </a:extLst>
          </p:cNvPr>
          <p:cNvSpPr>
            <a:spLocks noGrp="1"/>
          </p:cNvSpPr>
          <p:nvPr>
            <p:ph type="sldNum" sz="quarter" idx="12"/>
          </p:nvPr>
        </p:nvSpPr>
        <p:spPr/>
        <p:txBody>
          <a:bodyPr/>
          <a:lstStyle/>
          <a:p>
            <a:fld id="{12B5F271-3FD5-46B5-A8BD-43877CEED72E}" type="slidenum">
              <a:rPr lang="en-IN" smtClean="0"/>
              <a:t>‹#›</a:t>
            </a:fld>
            <a:endParaRPr lang="en-IN" dirty="0"/>
          </a:p>
        </p:txBody>
      </p:sp>
    </p:spTree>
    <p:extLst>
      <p:ext uri="{BB962C8B-B14F-4D97-AF65-F5344CB8AC3E}">
        <p14:creationId xmlns:p14="http://schemas.microsoft.com/office/powerpoint/2010/main" val="2849123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5AF3-0173-41E6-B011-C21861E310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9EBABE-AB0A-4BB8-8D28-BBB7A36C92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87A69A-8C76-4286-947F-3B42EB59EF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28BEB7C-986D-4FC0-B27C-AD4A05C620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FC50CC-B65E-4241-8409-D62AA430A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8869DB-A2B1-4C19-8F35-B81D1EF43B81}"/>
              </a:ext>
            </a:extLst>
          </p:cNvPr>
          <p:cNvSpPr>
            <a:spLocks noGrp="1"/>
          </p:cNvSpPr>
          <p:nvPr>
            <p:ph type="dt" sz="half" idx="10"/>
          </p:nvPr>
        </p:nvSpPr>
        <p:spPr/>
        <p:txBody>
          <a:bodyPr/>
          <a:lstStyle/>
          <a:p>
            <a:fld id="{301AAB5B-EA83-46BE-9DD1-E62AC9BCAE71}" type="datetimeFigureOut">
              <a:rPr lang="en-IN" smtClean="0"/>
              <a:t>06-05-2021</a:t>
            </a:fld>
            <a:endParaRPr lang="en-IN" dirty="0"/>
          </a:p>
        </p:txBody>
      </p:sp>
      <p:sp>
        <p:nvSpPr>
          <p:cNvPr id="8" name="Footer Placeholder 7">
            <a:extLst>
              <a:ext uri="{FF2B5EF4-FFF2-40B4-BE49-F238E27FC236}">
                <a16:creationId xmlns:a16="http://schemas.microsoft.com/office/drawing/2014/main" id="{C7CBD87A-D2CB-4913-BAFA-D601ADF047E2}"/>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794AEFF5-F01D-4CF3-A2B3-7D95FB392364}"/>
              </a:ext>
            </a:extLst>
          </p:cNvPr>
          <p:cNvSpPr>
            <a:spLocks noGrp="1"/>
          </p:cNvSpPr>
          <p:nvPr>
            <p:ph type="sldNum" sz="quarter" idx="12"/>
          </p:nvPr>
        </p:nvSpPr>
        <p:spPr/>
        <p:txBody>
          <a:bodyPr/>
          <a:lstStyle/>
          <a:p>
            <a:fld id="{12B5F271-3FD5-46B5-A8BD-43877CEED72E}" type="slidenum">
              <a:rPr lang="en-IN" smtClean="0"/>
              <a:t>‹#›</a:t>
            </a:fld>
            <a:endParaRPr lang="en-IN" dirty="0"/>
          </a:p>
        </p:txBody>
      </p:sp>
    </p:spTree>
    <p:extLst>
      <p:ext uri="{BB962C8B-B14F-4D97-AF65-F5344CB8AC3E}">
        <p14:creationId xmlns:p14="http://schemas.microsoft.com/office/powerpoint/2010/main" val="30723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13BE-68A3-4611-A4E3-B6FD1925C7E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0A43FA-4E88-4551-AD95-9FFB909B428F}"/>
              </a:ext>
            </a:extLst>
          </p:cNvPr>
          <p:cNvSpPr>
            <a:spLocks noGrp="1"/>
          </p:cNvSpPr>
          <p:nvPr>
            <p:ph type="dt" sz="half" idx="10"/>
          </p:nvPr>
        </p:nvSpPr>
        <p:spPr/>
        <p:txBody>
          <a:bodyPr/>
          <a:lstStyle/>
          <a:p>
            <a:fld id="{301AAB5B-EA83-46BE-9DD1-E62AC9BCAE71}" type="datetimeFigureOut">
              <a:rPr lang="en-IN" smtClean="0"/>
              <a:t>06-05-2021</a:t>
            </a:fld>
            <a:endParaRPr lang="en-IN" dirty="0"/>
          </a:p>
        </p:txBody>
      </p:sp>
      <p:sp>
        <p:nvSpPr>
          <p:cNvPr id="4" name="Footer Placeholder 3">
            <a:extLst>
              <a:ext uri="{FF2B5EF4-FFF2-40B4-BE49-F238E27FC236}">
                <a16:creationId xmlns:a16="http://schemas.microsoft.com/office/drawing/2014/main" id="{99B7493C-57A0-4638-91CA-E329CAC491C0}"/>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85F2B331-D6B5-4071-9E64-27A21EAF78A7}"/>
              </a:ext>
            </a:extLst>
          </p:cNvPr>
          <p:cNvSpPr>
            <a:spLocks noGrp="1"/>
          </p:cNvSpPr>
          <p:nvPr>
            <p:ph type="sldNum" sz="quarter" idx="12"/>
          </p:nvPr>
        </p:nvSpPr>
        <p:spPr/>
        <p:txBody>
          <a:bodyPr/>
          <a:lstStyle/>
          <a:p>
            <a:fld id="{12B5F271-3FD5-46B5-A8BD-43877CEED72E}" type="slidenum">
              <a:rPr lang="en-IN" smtClean="0"/>
              <a:t>‹#›</a:t>
            </a:fld>
            <a:endParaRPr lang="en-IN" dirty="0"/>
          </a:p>
        </p:txBody>
      </p:sp>
    </p:spTree>
    <p:extLst>
      <p:ext uri="{BB962C8B-B14F-4D97-AF65-F5344CB8AC3E}">
        <p14:creationId xmlns:p14="http://schemas.microsoft.com/office/powerpoint/2010/main" val="1464393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FA6103-FAFF-4290-B505-4391DD92A1AD}"/>
              </a:ext>
            </a:extLst>
          </p:cNvPr>
          <p:cNvSpPr>
            <a:spLocks noGrp="1"/>
          </p:cNvSpPr>
          <p:nvPr>
            <p:ph type="dt" sz="half" idx="10"/>
          </p:nvPr>
        </p:nvSpPr>
        <p:spPr/>
        <p:txBody>
          <a:bodyPr/>
          <a:lstStyle/>
          <a:p>
            <a:fld id="{301AAB5B-EA83-46BE-9DD1-E62AC9BCAE71}" type="datetimeFigureOut">
              <a:rPr lang="en-IN" smtClean="0"/>
              <a:t>06-05-2021</a:t>
            </a:fld>
            <a:endParaRPr lang="en-IN" dirty="0"/>
          </a:p>
        </p:txBody>
      </p:sp>
      <p:sp>
        <p:nvSpPr>
          <p:cNvPr id="3" name="Footer Placeholder 2">
            <a:extLst>
              <a:ext uri="{FF2B5EF4-FFF2-40B4-BE49-F238E27FC236}">
                <a16:creationId xmlns:a16="http://schemas.microsoft.com/office/drawing/2014/main" id="{36E9D896-CF91-465D-9939-9E50991E73DC}"/>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81669E0-927A-4A4C-BD7D-31F3B0D0558E}"/>
              </a:ext>
            </a:extLst>
          </p:cNvPr>
          <p:cNvSpPr>
            <a:spLocks noGrp="1"/>
          </p:cNvSpPr>
          <p:nvPr>
            <p:ph type="sldNum" sz="quarter" idx="12"/>
          </p:nvPr>
        </p:nvSpPr>
        <p:spPr/>
        <p:txBody>
          <a:bodyPr/>
          <a:lstStyle/>
          <a:p>
            <a:fld id="{12B5F271-3FD5-46B5-A8BD-43877CEED72E}" type="slidenum">
              <a:rPr lang="en-IN" smtClean="0"/>
              <a:t>‹#›</a:t>
            </a:fld>
            <a:endParaRPr lang="en-IN" dirty="0"/>
          </a:p>
        </p:txBody>
      </p:sp>
    </p:spTree>
    <p:extLst>
      <p:ext uri="{BB962C8B-B14F-4D97-AF65-F5344CB8AC3E}">
        <p14:creationId xmlns:p14="http://schemas.microsoft.com/office/powerpoint/2010/main" val="213406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FA8-7534-4B2F-9736-065DFE0EA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3B0C502-88AA-4BCD-B2B2-AB52B734AE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79FBDF1-0FE9-4F95-B6B9-E3B30978D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16295-45A9-4F20-95C1-0942F9238E7B}"/>
              </a:ext>
            </a:extLst>
          </p:cNvPr>
          <p:cNvSpPr>
            <a:spLocks noGrp="1"/>
          </p:cNvSpPr>
          <p:nvPr>
            <p:ph type="dt" sz="half" idx="10"/>
          </p:nvPr>
        </p:nvSpPr>
        <p:spPr/>
        <p:txBody>
          <a:bodyPr/>
          <a:lstStyle/>
          <a:p>
            <a:fld id="{301AAB5B-EA83-46BE-9DD1-E62AC9BCAE71}" type="datetimeFigureOut">
              <a:rPr lang="en-IN" smtClean="0"/>
              <a:t>06-05-2021</a:t>
            </a:fld>
            <a:endParaRPr lang="en-IN" dirty="0"/>
          </a:p>
        </p:txBody>
      </p:sp>
      <p:sp>
        <p:nvSpPr>
          <p:cNvPr id="6" name="Footer Placeholder 5">
            <a:extLst>
              <a:ext uri="{FF2B5EF4-FFF2-40B4-BE49-F238E27FC236}">
                <a16:creationId xmlns:a16="http://schemas.microsoft.com/office/drawing/2014/main" id="{C6E02A17-FFFD-4B9D-A48E-E6FFB2E114D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86BE4B5-57DD-4DCA-A32C-ECEE38B0FE72}"/>
              </a:ext>
            </a:extLst>
          </p:cNvPr>
          <p:cNvSpPr>
            <a:spLocks noGrp="1"/>
          </p:cNvSpPr>
          <p:nvPr>
            <p:ph type="sldNum" sz="quarter" idx="12"/>
          </p:nvPr>
        </p:nvSpPr>
        <p:spPr/>
        <p:txBody>
          <a:bodyPr/>
          <a:lstStyle/>
          <a:p>
            <a:fld id="{12B5F271-3FD5-46B5-A8BD-43877CEED72E}" type="slidenum">
              <a:rPr lang="en-IN" smtClean="0"/>
              <a:t>‹#›</a:t>
            </a:fld>
            <a:endParaRPr lang="en-IN" dirty="0"/>
          </a:p>
        </p:txBody>
      </p:sp>
    </p:spTree>
    <p:extLst>
      <p:ext uri="{BB962C8B-B14F-4D97-AF65-F5344CB8AC3E}">
        <p14:creationId xmlns:p14="http://schemas.microsoft.com/office/powerpoint/2010/main" val="2065677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D47C-CE51-4CB5-8047-99FF879326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A6C546-9CB2-4F23-B706-46C624B10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0A3D8D95-5A0E-49FD-9DFB-58E1B22E5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C36D7C-1C17-45AC-A95B-BAD29C503F20}"/>
              </a:ext>
            </a:extLst>
          </p:cNvPr>
          <p:cNvSpPr>
            <a:spLocks noGrp="1"/>
          </p:cNvSpPr>
          <p:nvPr>
            <p:ph type="dt" sz="half" idx="10"/>
          </p:nvPr>
        </p:nvSpPr>
        <p:spPr/>
        <p:txBody>
          <a:bodyPr/>
          <a:lstStyle/>
          <a:p>
            <a:fld id="{301AAB5B-EA83-46BE-9DD1-E62AC9BCAE71}" type="datetimeFigureOut">
              <a:rPr lang="en-IN" smtClean="0"/>
              <a:t>06-05-2021</a:t>
            </a:fld>
            <a:endParaRPr lang="en-IN" dirty="0"/>
          </a:p>
        </p:txBody>
      </p:sp>
      <p:sp>
        <p:nvSpPr>
          <p:cNvPr id="6" name="Footer Placeholder 5">
            <a:extLst>
              <a:ext uri="{FF2B5EF4-FFF2-40B4-BE49-F238E27FC236}">
                <a16:creationId xmlns:a16="http://schemas.microsoft.com/office/drawing/2014/main" id="{2FB39CD6-7DD6-4D7D-AB43-DB8F29C8E95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B6DF3D7-DE4B-4EB0-B345-991A3522CB47}"/>
              </a:ext>
            </a:extLst>
          </p:cNvPr>
          <p:cNvSpPr>
            <a:spLocks noGrp="1"/>
          </p:cNvSpPr>
          <p:nvPr>
            <p:ph type="sldNum" sz="quarter" idx="12"/>
          </p:nvPr>
        </p:nvSpPr>
        <p:spPr/>
        <p:txBody>
          <a:bodyPr/>
          <a:lstStyle/>
          <a:p>
            <a:fld id="{12B5F271-3FD5-46B5-A8BD-43877CEED72E}" type="slidenum">
              <a:rPr lang="en-IN" smtClean="0"/>
              <a:t>‹#›</a:t>
            </a:fld>
            <a:endParaRPr lang="en-IN" dirty="0"/>
          </a:p>
        </p:txBody>
      </p:sp>
    </p:spTree>
    <p:extLst>
      <p:ext uri="{BB962C8B-B14F-4D97-AF65-F5344CB8AC3E}">
        <p14:creationId xmlns:p14="http://schemas.microsoft.com/office/powerpoint/2010/main" val="419328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4664E-6A0B-46A8-A07C-33DCC1C2A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C741F9-61F4-49D2-A9E2-672A73B247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2407DC-0EEE-45FC-A0B6-EB0F7D4CF0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1AAB5B-EA83-46BE-9DD1-E62AC9BCAE71}" type="datetimeFigureOut">
              <a:rPr lang="en-IN" smtClean="0"/>
              <a:t>06-05-2021</a:t>
            </a:fld>
            <a:endParaRPr lang="en-IN" dirty="0"/>
          </a:p>
        </p:txBody>
      </p:sp>
      <p:sp>
        <p:nvSpPr>
          <p:cNvPr id="5" name="Footer Placeholder 4">
            <a:extLst>
              <a:ext uri="{FF2B5EF4-FFF2-40B4-BE49-F238E27FC236}">
                <a16:creationId xmlns:a16="http://schemas.microsoft.com/office/drawing/2014/main" id="{AC364426-7C49-4314-8D73-759ABDF24A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733B449C-E6D3-48FB-AAFE-16B7B305D7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B5F271-3FD5-46B5-A8BD-43877CEED72E}" type="slidenum">
              <a:rPr lang="en-IN" smtClean="0"/>
              <a:t>‹#›</a:t>
            </a:fld>
            <a:endParaRPr lang="en-IN" dirty="0"/>
          </a:p>
        </p:txBody>
      </p:sp>
    </p:spTree>
    <p:extLst>
      <p:ext uri="{BB962C8B-B14F-4D97-AF65-F5344CB8AC3E}">
        <p14:creationId xmlns:p14="http://schemas.microsoft.com/office/powerpoint/2010/main" val="2555825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A30491-5FD7-4407-8AF8-49663E71E869}"/>
              </a:ext>
            </a:extLst>
          </p:cNvPr>
          <p:cNvSpPr>
            <a:spLocks noGrp="1"/>
          </p:cNvSpPr>
          <p:nvPr/>
        </p:nvSpPr>
        <p:spPr>
          <a:xfrm>
            <a:off x="351169" y="197878"/>
            <a:ext cx="11466461" cy="1441086"/>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2800" b="1" dirty="0"/>
              <a:t>AUTOMATED ENGINEERED DOMESTIC USE AIR PURIFIER</a:t>
            </a:r>
            <a:br>
              <a:rPr lang="en-US" sz="2800" b="1" dirty="0"/>
            </a:br>
            <a:r>
              <a:rPr lang="en-US" sz="2800" b="1" dirty="0"/>
              <a:t>(aedap)</a:t>
            </a:r>
            <a:endParaRPr lang="en-IN" sz="2800" b="1" dirty="0"/>
          </a:p>
        </p:txBody>
      </p:sp>
      <p:sp>
        <p:nvSpPr>
          <p:cNvPr id="5" name="TextBox 3">
            <a:extLst>
              <a:ext uri="{FF2B5EF4-FFF2-40B4-BE49-F238E27FC236}">
                <a16:creationId xmlns:a16="http://schemas.microsoft.com/office/drawing/2014/main" id="{B8C7FCC0-89C0-4A2C-97B8-CF918C17226C}"/>
              </a:ext>
            </a:extLst>
          </p:cNvPr>
          <p:cNvSpPr txBox="1"/>
          <p:nvPr/>
        </p:nvSpPr>
        <p:spPr>
          <a:xfrm>
            <a:off x="351169" y="1839275"/>
            <a:ext cx="11378811" cy="2431435"/>
          </a:xfrm>
          <a:prstGeom prst="rect">
            <a:avLst/>
          </a:prstGeom>
          <a:noFill/>
        </p:spPr>
        <p:txBody>
          <a:bodyPr wrap="square" rtlCol="0">
            <a:spAutoFit/>
          </a:bodyPr>
          <a:ls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a:lstStyle>
          <a:p>
            <a:r>
              <a:rPr lang="en-US" sz="4000" b="1" dirty="0"/>
              <a:t>Presented By </a:t>
            </a:r>
            <a:r>
              <a:rPr lang="en-US" sz="4000" dirty="0"/>
              <a:t>:</a:t>
            </a:r>
            <a:endParaRPr lang="en-US" sz="2200" dirty="0"/>
          </a:p>
          <a:p>
            <a:pPr algn="ctr"/>
            <a:r>
              <a:rPr lang="en-US" dirty="0"/>
              <a:t>                                                                                                       LAKSHAY SINGH(1603040046)  </a:t>
            </a:r>
          </a:p>
          <a:p>
            <a:pPr algn="ctr"/>
            <a:r>
              <a:rPr lang="en-US" dirty="0"/>
              <a:t>                                                                                                       RISHU SHARMA(1703040044)</a:t>
            </a:r>
          </a:p>
          <a:p>
            <a:pPr algn="ctr"/>
            <a:r>
              <a:rPr lang="en-US" dirty="0"/>
              <a:t>                                                                                                        SATYAM MISHRA(1703040046)</a:t>
            </a:r>
          </a:p>
          <a:p>
            <a:pPr algn="ctr"/>
            <a:r>
              <a:rPr lang="en-US" dirty="0"/>
              <a:t>                                                                                                         SHIVAM PATODIA(1703040052)</a:t>
            </a:r>
          </a:p>
          <a:p>
            <a:pPr algn="ctr"/>
            <a:r>
              <a:rPr lang="en-US" dirty="0"/>
              <a:t>                                                                                                                SHUBHANK SHARMA(1703040054)                                                                                                  </a:t>
            </a:r>
          </a:p>
          <a:p>
            <a:r>
              <a:rPr lang="en-US" sz="2200" dirty="0"/>
              <a:t>                                                                                                   </a:t>
            </a:r>
            <a:endParaRPr lang="en-IN" sz="2200" dirty="0"/>
          </a:p>
        </p:txBody>
      </p:sp>
      <p:sp>
        <p:nvSpPr>
          <p:cNvPr id="6" name="TextBox 6">
            <a:extLst>
              <a:ext uri="{FF2B5EF4-FFF2-40B4-BE49-F238E27FC236}">
                <a16:creationId xmlns:a16="http://schemas.microsoft.com/office/drawing/2014/main" id="{185A2B0D-A56F-424C-941B-E76EF62F89A0}"/>
              </a:ext>
            </a:extLst>
          </p:cNvPr>
          <p:cNvSpPr txBox="1"/>
          <p:nvPr/>
        </p:nvSpPr>
        <p:spPr>
          <a:xfrm>
            <a:off x="374370" y="3979785"/>
            <a:ext cx="11466461" cy="1323439"/>
          </a:xfrm>
          <a:prstGeom prst="rect">
            <a:avLst/>
          </a:prstGeom>
          <a:noFill/>
          <a:ln>
            <a:noFill/>
          </a:ln>
        </p:spPr>
        <p:txBody>
          <a:bodyPr wrap="square" rtlCol="0">
            <a:spAutoFit/>
          </a:bodyPr>
          <a:ls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a:lstStyle>
          <a:p>
            <a:r>
              <a:rPr lang="en-US" sz="3200" b="1" dirty="0"/>
              <a:t>Under Supervision</a:t>
            </a:r>
            <a:r>
              <a:rPr lang="en-US" sz="3200" dirty="0"/>
              <a:t>:      </a:t>
            </a:r>
            <a:r>
              <a:rPr lang="en-US" sz="2400" dirty="0"/>
              <a:t>Mr. Manoj Kumar Yadav                                                        </a:t>
            </a:r>
          </a:p>
          <a:p>
            <a:r>
              <a:rPr lang="en-US" sz="2400" dirty="0"/>
              <a:t>                                                       Assistant professor (ME)            </a:t>
            </a:r>
          </a:p>
          <a:p>
            <a:r>
              <a:rPr lang="en-US" sz="2400" dirty="0"/>
              <a:t>                                                       IPEC  (Guide)                              </a:t>
            </a:r>
          </a:p>
        </p:txBody>
      </p:sp>
      <p:sp>
        <p:nvSpPr>
          <p:cNvPr id="7" name="TextBox 7">
            <a:extLst>
              <a:ext uri="{FF2B5EF4-FFF2-40B4-BE49-F238E27FC236}">
                <a16:creationId xmlns:a16="http://schemas.microsoft.com/office/drawing/2014/main" id="{9FADA0F6-5BAA-4E03-8D0D-B89E60C955C6}"/>
              </a:ext>
            </a:extLst>
          </p:cNvPr>
          <p:cNvSpPr txBox="1"/>
          <p:nvPr/>
        </p:nvSpPr>
        <p:spPr>
          <a:xfrm>
            <a:off x="351170" y="5936592"/>
            <a:ext cx="9806293" cy="523220"/>
          </a:xfrm>
          <a:prstGeom prst="rect">
            <a:avLst/>
          </a:prstGeom>
          <a:noFill/>
        </p:spPr>
        <p:txBody>
          <a:bodyPr wrap="square" rtlCol="0">
            <a:spAutoFit/>
          </a:bodyPr>
          <a:ls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a:lstStyle>
          <a:p>
            <a:r>
              <a:rPr lang="en-US" sz="2800" dirty="0"/>
              <a:t>INDERPRASTHA COLLEGE OF ENGINEERING, GHAZIABAD  </a:t>
            </a:r>
            <a:endParaRPr lang="en-IN" sz="2800" dirty="0"/>
          </a:p>
        </p:txBody>
      </p:sp>
      <p:pic>
        <p:nvPicPr>
          <p:cNvPr id="8" name="Picture 7">
            <a:extLst>
              <a:ext uri="{FF2B5EF4-FFF2-40B4-BE49-F238E27FC236}">
                <a16:creationId xmlns:a16="http://schemas.microsoft.com/office/drawing/2014/main" id="{7D519B0A-2D6C-4300-9DA3-C2587B4DF172}"/>
              </a:ext>
            </a:extLst>
          </p:cNvPr>
          <p:cNvPicPr>
            <a:picLocks noChangeAspect="1"/>
          </p:cNvPicPr>
          <p:nvPr/>
        </p:nvPicPr>
        <p:blipFill>
          <a:blip r:embed="rId2"/>
          <a:stretch>
            <a:fillRect/>
          </a:stretch>
        </p:blipFill>
        <p:spPr>
          <a:xfrm>
            <a:off x="9826020" y="5385520"/>
            <a:ext cx="2095238" cy="1274603"/>
          </a:xfrm>
          <a:prstGeom prst="rect">
            <a:avLst/>
          </a:prstGeom>
        </p:spPr>
      </p:pic>
    </p:spTree>
    <p:extLst>
      <p:ext uri="{BB962C8B-B14F-4D97-AF65-F5344CB8AC3E}">
        <p14:creationId xmlns:p14="http://schemas.microsoft.com/office/powerpoint/2010/main" val="3566166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5C4B-C852-4432-9C15-E9D0F29FBC5B}"/>
              </a:ext>
            </a:extLst>
          </p:cNvPr>
          <p:cNvSpPr>
            <a:spLocks noGrp="1"/>
          </p:cNvSpPr>
          <p:nvPr>
            <p:ph type="title"/>
          </p:nvPr>
        </p:nvSpPr>
        <p:spPr>
          <a:xfrm>
            <a:off x="287784" y="143184"/>
            <a:ext cx="4275338" cy="762338"/>
          </a:xfrm>
        </p:spPr>
        <p:txBody>
          <a:bodyPr>
            <a:normAutofit/>
          </a:bodyPr>
          <a:lstStyle/>
          <a:p>
            <a:r>
              <a:rPr lang="en-US" sz="2800" dirty="0"/>
              <a:t>5. LCD Screen (16*2)</a:t>
            </a:r>
            <a:endParaRPr lang="en-IN" sz="2800" dirty="0"/>
          </a:p>
        </p:txBody>
      </p:sp>
      <p:pic>
        <p:nvPicPr>
          <p:cNvPr id="5" name="Picture 4">
            <a:extLst>
              <a:ext uri="{FF2B5EF4-FFF2-40B4-BE49-F238E27FC236}">
                <a16:creationId xmlns:a16="http://schemas.microsoft.com/office/drawing/2014/main" id="{1A532B5E-49C2-4429-BDB1-B36745FE9E03}"/>
              </a:ext>
            </a:extLst>
          </p:cNvPr>
          <p:cNvPicPr>
            <a:picLocks noChangeAspect="1"/>
          </p:cNvPicPr>
          <p:nvPr/>
        </p:nvPicPr>
        <p:blipFill>
          <a:blip r:embed="rId2"/>
          <a:stretch>
            <a:fillRect/>
          </a:stretch>
        </p:blipFill>
        <p:spPr>
          <a:xfrm>
            <a:off x="5912251" y="998553"/>
            <a:ext cx="6019337" cy="2048707"/>
          </a:xfrm>
          <a:prstGeom prst="rect">
            <a:avLst/>
          </a:prstGeom>
        </p:spPr>
      </p:pic>
      <p:sp>
        <p:nvSpPr>
          <p:cNvPr id="6" name="TextBox 5">
            <a:extLst>
              <a:ext uri="{FF2B5EF4-FFF2-40B4-BE49-F238E27FC236}">
                <a16:creationId xmlns:a16="http://schemas.microsoft.com/office/drawing/2014/main" id="{6E105451-386A-4A0A-8C6D-A35327008ED5}"/>
              </a:ext>
            </a:extLst>
          </p:cNvPr>
          <p:cNvSpPr txBox="1"/>
          <p:nvPr/>
        </p:nvSpPr>
        <p:spPr>
          <a:xfrm>
            <a:off x="287784" y="1074198"/>
            <a:ext cx="4488402" cy="1754326"/>
          </a:xfrm>
          <a:prstGeom prst="rect">
            <a:avLst/>
          </a:prstGeom>
          <a:noFill/>
        </p:spPr>
        <p:txBody>
          <a:bodyPr wrap="square" rtlCol="0">
            <a:spAutoFit/>
          </a:bodyPr>
          <a:lstStyle/>
          <a:p>
            <a:pPr algn="just"/>
            <a:r>
              <a:rPr lang="en-US" dirty="0"/>
              <a:t>LCD modules are very commonly used in most embedded projects, the reason being its cheap price, availability and programmer friendly. Most of us would have come across these displays in our day to day life, either at PCO’s or calculators.</a:t>
            </a:r>
            <a:endParaRPr lang="en-IN" dirty="0"/>
          </a:p>
        </p:txBody>
      </p:sp>
      <p:pic>
        <p:nvPicPr>
          <p:cNvPr id="8" name="Picture 7">
            <a:extLst>
              <a:ext uri="{FF2B5EF4-FFF2-40B4-BE49-F238E27FC236}">
                <a16:creationId xmlns:a16="http://schemas.microsoft.com/office/drawing/2014/main" id="{C0DC7046-3F41-4203-9D21-929A95652E3A}"/>
              </a:ext>
            </a:extLst>
          </p:cNvPr>
          <p:cNvPicPr>
            <a:picLocks noChangeAspect="1"/>
          </p:cNvPicPr>
          <p:nvPr/>
        </p:nvPicPr>
        <p:blipFill>
          <a:blip r:embed="rId3"/>
          <a:stretch>
            <a:fillRect/>
          </a:stretch>
        </p:blipFill>
        <p:spPr>
          <a:xfrm>
            <a:off x="3714750" y="3578936"/>
            <a:ext cx="4762500" cy="2933700"/>
          </a:xfrm>
          <a:prstGeom prst="rect">
            <a:avLst/>
          </a:prstGeom>
        </p:spPr>
      </p:pic>
    </p:spTree>
    <p:extLst>
      <p:ext uri="{BB962C8B-B14F-4D97-AF65-F5344CB8AC3E}">
        <p14:creationId xmlns:p14="http://schemas.microsoft.com/office/powerpoint/2010/main" val="1263622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1CC4-CCC3-4F8A-B9CD-73B46981E7F1}"/>
              </a:ext>
            </a:extLst>
          </p:cNvPr>
          <p:cNvSpPr>
            <a:spLocks noGrp="1"/>
          </p:cNvSpPr>
          <p:nvPr>
            <p:ph type="title"/>
          </p:nvPr>
        </p:nvSpPr>
        <p:spPr>
          <a:xfrm>
            <a:off x="447583" y="242162"/>
            <a:ext cx="10515600" cy="877749"/>
          </a:xfrm>
        </p:spPr>
        <p:txBody>
          <a:bodyPr/>
          <a:lstStyle/>
          <a:p>
            <a:r>
              <a:rPr lang="en-US" dirty="0">
                <a:latin typeface="+mn-lt"/>
              </a:rPr>
              <a:t>Block Diagram </a:t>
            </a:r>
            <a:endParaRPr lang="en-IN" dirty="0">
              <a:latin typeface="+mn-lt"/>
            </a:endParaRPr>
          </a:p>
        </p:txBody>
      </p:sp>
      <p:pic>
        <p:nvPicPr>
          <p:cNvPr id="5" name="Picture 4">
            <a:extLst>
              <a:ext uri="{FF2B5EF4-FFF2-40B4-BE49-F238E27FC236}">
                <a16:creationId xmlns:a16="http://schemas.microsoft.com/office/drawing/2014/main" id="{C0FAEBEB-2A11-4B3B-9CA1-0B5E90E06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34" y="1455938"/>
            <a:ext cx="8700116" cy="4825799"/>
          </a:xfrm>
          <a:prstGeom prst="rect">
            <a:avLst/>
          </a:prstGeom>
        </p:spPr>
      </p:pic>
    </p:spTree>
    <p:extLst>
      <p:ext uri="{BB962C8B-B14F-4D97-AF65-F5344CB8AC3E}">
        <p14:creationId xmlns:p14="http://schemas.microsoft.com/office/powerpoint/2010/main" val="1500452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B94C-529A-4C56-AF92-8508BB1BD94C}"/>
              </a:ext>
            </a:extLst>
          </p:cNvPr>
          <p:cNvSpPr>
            <a:spLocks noGrp="1"/>
          </p:cNvSpPr>
          <p:nvPr>
            <p:ph type="title"/>
          </p:nvPr>
        </p:nvSpPr>
        <p:spPr>
          <a:xfrm>
            <a:off x="474215" y="196450"/>
            <a:ext cx="4044519" cy="859993"/>
          </a:xfrm>
        </p:spPr>
        <p:txBody>
          <a:bodyPr>
            <a:normAutofit/>
          </a:bodyPr>
          <a:lstStyle/>
          <a:p>
            <a:r>
              <a:rPr lang="en-US" sz="2800" dirty="0">
                <a:latin typeface="+mn-lt"/>
              </a:rPr>
              <a:t>Mechanical Component </a:t>
            </a:r>
            <a:endParaRPr lang="en-IN" sz="2800" dirty="0">
              <a:latin typeface="+mn-lt"/>
            </a:endParaRPr>
          </a:p>
        </p:txBody>
      </p:sp>
      <p:sp>
        <p:nvSpPr>
          <p:cNvPr id="3" name="Content Placeholder 2">
            <a:extLst>
              <a:ext uri="{FF2B5EF4-FFF2-40B4-BE49-F238E27FC236}">
                <a16:creationId xmlns:a16="http://schemas.microsoft.com/office/drawing/2014/main" id="{0660932D-E472-4DCB-9E7A-BC6C08CAC62D}"/>
              </a:ext>
            </a:extLst>
          </p:cNvPr>
          <p:cNvSpPr>
            <a:spLocks noGrp="1"/>
          </p:cNvSpPr>
          <p:nvPr>
            <p:ph idx="1"/>
          </p:nvPr>
        </p:nvSpPr>
        <p:spPr>
          <a:xfrm>
            <a:off x="474215" y="1056443"/>
            <a:ext cx="3609513" cy="594804"/>
          </a:xfrm>
        </p:spPr>
        <p:txBody>
          <a:bodyPr/>
          <a:lstStyle/>
          <a:p>
            <a:r>
              <a:rPr lang="en-US" dirty="0"/>
              <a:t>Air Cabin</a:t>
            </a:r>
            <a:endParaRPr lang="en-IN" dirty="0"/>
          </a:p>
        </p:txBody>
      </p:sp>
      <p:pic>
        <p:nvPicPr>
          <p:cNvPr id="7" name="Picture 6">
            <a:extLst>
              <a:ext uri="{FF2B5EF4-FFF2-40B4-BE49-F238E27FC236}">
                <a16:creationId xmlns:a16="http://schemas.microsoft.com/office/drawing/2014/main" id="{C018C0B6-A04E-4CB1-A2A8-9D8811369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15" y="1721127"/>
            <a:ext cx="6386959" cy="4346760"/>
          </a:xfrm>
          <a:prstGeom prst="rect">
            <a:avLst/>
          </a:prstGeom>
        </p:spPr>
      </p:pic>
      <p:sp>
        <p:nvSpPr>
          <p:cNvPr id="8" name="TextBox 7">
            <a:extLst>
              <a:ext uri="{FF2B5EF4-FFF2-40B4-BE49-F238E27FC236}">
                <a16:creationId xmlns:a16="http://schemas.microsoft.com/office/drawing/2014/main" id="{64772B3B-9C3A-4FAD-B6AB-56C3C6EC6C8F}"/>
              </a:ext>
            </a:extLst>
          </p:cNvPr>
          <p:cNvSpPr txBox="1"/>
          <p:nvPr/>
        </p:nvSpPr>
        <p:spPr>
          <a:xfrm>
            <a:off x="7803472" y="1721127"/>
            <a:ext cx="2965142" cy="369332"/>
          </a:xfrm>
          <a:prstGeom prst="rect">
            <a:avLst/>
          </a:prstGeom>
          <a:noFill/>
        </p:spPr>
        <p:txBody>
          <a:bodyPr wrap="square" rtlCol="0">
            <a:spAutoFit/>
          </a:bodyPr>
          <a:lstStyle/>
          <a:p>
            <a:r>
              <a:rPr lang="en-US" dirty="0"/>
              <a:t>Dimension:   40*32.2*38  cm</a:t>
            </a:r>
            <a:endParaRPr lang="en-IN" dirty="0"/>
          </a:p>
        </p:txBody>
      </p:sp>
    </p:spTree>
    <p:extLst>
      <p:ext uri="{BB962C8B-B14F-4D97-AF65-F5344CB8AC3E}">
        <p14:creationId xmlns:p14="http://schemas.microsoft.com/office/powerpoint/2010/main" val="369168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8F34-C08A-474E-9331-06683D403642}"/>
              </a:ext>
            </a:extLst>
          </p:cNvPr>
          <p:cNvSpPr>
            <a:spLocks noGrp="1"/>
          </p:cNvSpPr>
          <p:nvPr>
            <p:ph type="title"/>
          </p:nvPr>
        </p:nvSpPr>
        <p:spPr>
          <a:xfrm>
            <a:off x="838200" y="365125"/>
            <a:ext cx="2579703" cy="966525"/>
          </a:xfrm>
        </p:spPr>
        <p:txBody>
          <a:bodyPr>
            <a:normAutofit/>
          </a:bodyPr>
          <a:lstStyle/>
          <a:p>
            <a:r>
              <a:rPr lang="en-US" sz="2800" dirty="0">
                <a:latin typeface="+mn-lt"/>
              </a:rPr>
              <a:t>2. Fan Motor </a:t>
            </a:r>
            <a:endParaRPr lang="en-IN" sz="2800" dirty="0">
              <a:latin typeface="+mn-lt"/>
            </a:endParaRPr>
          </a:p>
        </p:txBody>
      </p:sp>
      <p:pic>
        <p:nvPicPr>
          <p:cNvPr id="5" name="Picture 4">
            <a:extLst>
              <a:ext uri="{FF2B5EF4-FFF2-40B4-BE49-F238E27FC236}">
                <a16:creationId xmlns:a16="http://schemas.microsoft.com/office/drawing/2014/main" id="{4881ABCD-2B71-4EBE-8B9B-9D1C45DA3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129901" y="153140"/>
            <a:ext cx="3968319" cy="6551718"/>
          </a:xfrm>
          <a:prstGeom prst="rect">
            <a:avLst/>
          </a:prstGeom>
        </p:spPr>
      </p:pic>
    </p:spTree>
    <p:extLst>
      <p:ext uri="{BB962C8B-B14F-4D97-AF65-F5344CB8AC3E}">
        <p14:creationId xmlns:p14="http://schemas.microsoft.com/office/powerpoint/2010/main" val="932602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A36D-3497-4580-AA60-CE6B098B6FBF}"/>
              </a:ext>
            </a:extLst>
          </p:cNvPr>
          <p:cNvSpPr>
            <a:spLocks noGrp="1"/>
          </p:cNvSpPr>
          <p:nvPr>
            <p:ph type="title"/>
          </p:nvPr>
        </p:nvSpPr>
        <p:spPr>
          <a:xfrm>
            <a:off x="438705" y="255479"/>
            <a:ext cx="2029287" cy="851116"/>
          </a:xfrm>
        </p:spPr>
        <p:txBody>
          <a:bodyPr>
            <a:normAutofit/>
          </a:bodyPr>
          <a:lstStyle/>
          <a:p>
            <a:r>
              <a:rPr lang="en-US" sz="2800" dirty="0">
                <a:latin typeface="+mn-lt"/>
              </a:rPr>
              <a:t>3. Filter</a:t>
            </a:r>
            <a:endParaRPr lang="en-IN" sz="2800" dirty="0">
              <a:latin typeface="+mn-lt"/>
            </a:endParaRPr>
          </a:p>
        </p:txBody>
      </p:sp>
      <p:pic>
        <p:nvPicPr>
          <p:cNvPr id="6" name="Content Placeholder 5">
            <a:extLst>
              <a:ext uri="{FF2B5EF4-FFF2-40B4-BE49-F238E27FC236}">
                <a16:creationId xmlns:a16="http://schemas.microsoft.com/office/drawing/2014/main" id="{09FEC621-67C5-41B8-91FC-1E88E961BA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83120" y="1307306"/>
            <a:ext cx="4663440" cy="4243387"/>
          </a:xfrm>
        </p:spPr>
      </p:pic>
      <p:sp>
        <p:nvSpPr>
          <p:cNvPr id="4" name="TextBox 3">
            <a:extLst>
              <a:ext uri="{FF2B5EF4-FFF2-40B4-BE49-F238E27FC236}">
                <a16:creationId xmlns:a16="http://schemas.microsoft.com/office/drawing/2014/main" id="{64E217F3-5332-42DF-B211-698C1D669ECE}"/>
              </a:ext>
            </a:extLst>
          </p:cNvPr>
          <p:cNvSpPr txBox="1"/>
          <p:nvPr/>
        </p:nvSpPr>
        <p:spPr>
          <a:xfrm flipH="1">
            <a:off x="7288566" y="506027"/>
            <a:ext cx="3470874" cy="523220"/>
          </a:xfrm>
          <a:prstGeom prst="rect">
            <a:avLst/>
          </a:prstGeom>
          <a:noFill/>
        </p:spPr>
        <p:txBody>
          <a:bodyPr wrap="square" rtlCol="0">
            <a:spAutoFit/>
          </a:bodyPr>
          <a:lstStyle/>
          <a:p>
            <a:r>
              <a:rPr lang="en-US" sz="2800" dirty="0"/>
              <a:t>4. Nail And </a:t>
            </a:r>
            <a:r>
              <a:rPr lang="en-US" sz="2800" dirty="0" err="1"/>
              <a:t>Fevicol</a:t>
            </a:r>
            <a:endParaRPr lang="en-IN" sz="2800" dirty="0"/>
          </a:p>
        </p:txBody>
      </p:sp>
      <p:pic>
        <p:nvPicPr>
          <p:cNvPr id="8" name="Picture 7">
            <a:extLst>
              <a:ext uri="{FF2B5EF4-FFF2-40B4-BE49-F238E27FC236}">
                <a16:creationId xmlns:a16="http://schemas.microsoft.com/office/drawing/2014/main" id="{1E80B587-53BF-4190-B69D-6137D1441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05" y="887443"/>
            <a:ext cx="4873841" cy="4075175"/>
          </a:xfrm>
          <a:prstGeom prst="rect">
            <a:avLst/>
          </a:prstGeom>
        </p:spPr>
      </p:pic>
      <p:sp>
        <p:nvSpPr>
          <p:cNvPr id="9" name="TextBox 8">
            <a:extLst>
              <a:ext uri="{FF2B5EF4-FFF2-40B4-BE49-F238E27FC236}">
                <a16:creationId xmlns:a16="http://schemas.microsoft.com/office/drawing/2014/main" id="{A9DAFEA4-1633-42B0-9FDD-D513A4D8D87C}"/>
              </a:ext>
            </a:extLst>
          </p:cNvPr>
          <p:cNvSpPr txBox="1"/>
          <p:nvPr/>
        </p:nvSpPr>
        <p:spPr>
          <a:xfrm>
            <a:off x="710214" y="5132917"/>
            <a:ext cx="3227037" cy="461665"/>
          </a:xfrm>
          <a:prstGeom prst="rect">
            <a:avLst/>
          </a:prstGeom>
          <a:noFill/>
        </p:spPr>
        <p:txBody>
          <a:bodyPr wrap="none" rtlCol="0">
            <a:spAutoFit/>
          </a:bodyPr>
          <a:lstStyle/>
          <a:p>
            <a:r>
              <a:rPr lang="en-US" sz="2400" dirty="0"/>
              <a:t>Filter Dimension : 35*28</a:t>
            </a:r>
            <a:endParaRPr lang="en-IN" sz="2400" dirty="0"/>
          </a:p>
        </p:txBody>
      </p:sp>
    </p:spTree>
    <p:extLst>
      <p:ext uri="{BB962C8B-B14F-4D97-AF65-F5344CB8AC3E}">
        <p14:creationId xmlns:p14="http://schemas.microsoft.com/office/powerpoint/2010/main" val="668276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6FC8-3176-4C0D-81FA-9BCF65BF868B}"/>
              </a:ext>
            </a:extLst>
          </p:cNvPr>
          <p:cNvSpPr>
            <a:spLocks noGrp="1"/>
          </p:cNvSpPr>
          <p:nvPr>
            <p:ph type="title"/>
          </p:nvPr>
        </p:nvSpPr>
        <p:spPr>
          <a:xfrm>
            <a:off x="838200" y="1"/>
            <a:ext cx="10515600" cy="497150"/>
          </a:xfrm>
        </p:spPr>
        <p:txBody>
          <a:bodyPr>
            <a:normAutofit fontScale="90000"/>
          </a:bodyPr>
          <a:lstStyle/>
          <a:p>
            <a:pPr algn="ctr"/>
            <a:r>
              <a:rPr lang="en-US" dirty="0"/>
              <a:t>Total Expenditure</a:t>
            </a:r>
            <a:endParaRPr lang="en-IN" dirty="0"/>
          </a:p>
        </p:txBody>
      </p:sp>
      <p:graphicFrame>
        <p:nvGraphicFramePr>
          <p:cNvPr id="6" name="Table 5">
            <a:extLst>
              <a:ext uri="{FF2B5EF4-FFF2-40B4-BE49-F238E27FC236}">
                <a16:creationId xmlns:a16="http://schemas.microsoft.com/office/drawing/2014/main" id="{BE22E118-DF5E-4398-8392-DF3D9E4D02CA}"/>
              </a:ext>
            </a:extLst>
          </p:cNvPr>
          <p:cNvGraphicFramePr>
            <a:graphicFrameLocks noGrp="1"/>
          </p:cNvGraphicFramePr>
          <p:nvPr>
            <p:extLst>
              <p:ext uri="{D42A27DB-BD31-4B8C-83A1-F6EECF244321}">
                <p14:modId xmlns:p14="http://schemas.microsoft.com/office/powerpoint/2010/main" val="3104542574"/>
              </p:ext>
            </p:extLst>
          </p:nvPr>
        </p:nvGraphicFramePr>
        <p:xfrm>
          <a:off x="498628" y="497151"/>
          <a:ext cx="11194743" cy="6397278"/>
        </p:xfrm>
        <a:graphic>
          <a:graphicData uri="http://schemas.openxmlformats.org/drawingml/2006/table">
            <a:tbl>
              <a:tblPr firstRow="1" bandRow="1">
                <a:tableStyleId>{5940675A-B579-460E-94D1-54222C63F5DA}</a:tableStyleId>
              </a:tblPr>
              <a:tblGrid>
                <a:gridCol w="1615477">
                  <a:extLst>
                    <a:ext uri="{9D8B030D-6E8A-4147-A177-3AD203B41FA5}">
                      <a16:colId xmlns:a16="http://schemas.microsoft.com/office/drawing/2014/main" val="2417220300"/>
                    </a:ext>
                  </a:extLst>
                </a:gridCol>
                <a:gridCol w="3981894">
                  <a:extLst>
                    <a:ext uri="{9D8B030D-6E8A-4147-A177-3AD203B41FA5}">
                      <a16:colId xmlns:a16="http://schemas.microsoft.com/office/drawing/2014/main" val="1421395532"/>
                    </a:ext>
                  </a:extLst>
                </a:gridCol>
                <a:gridCol w="2798686">
                  <a:extLst>
                    <a:ext uri="{9D8B030D-6E8A-4147-A177-3AD203B41FA5}">
                      <a16:colId xmlns:a16="http://schemas.microsoft.com/office/drawing/2014/main" val="3953130688"/>
                    </a:ext>
                  </a:extLst>
                </a:gridCol>
                <a:gridCol w="2798686">
                  <a:extLst>
                    <a:ext uri="{9D8B030D-6E8A-4147-A177-3AD203B41FA5}">
                      <a16:colId xmlns:a16="http://schemas.microsoft.com/office/drawing/2014/main" val="2091010945"/>
                    </a:ext>
                  </a:extLst>
                </a:gridCol>
              </a:tblGrid>
              <a:tr h="387602">
                <a:tc>
                  <a:txBody>
                    <a:bodyPr/>
                    <a:lstStyle/>
                    <a:p>
                      <a:r>
                        <a:rPr lang="en-US" dirty="0"/>
                        <a:t>S No.</a:t>
                      </a:r>
                      <a:endParaRPr lang="en-IN" dirty="0"/>
                    </a:p>
                  </a:txBody>
                  <a:tcPr/>
                </a:tc>
                <a:tc>
                  <a:txBody>
                    <a:bodyPr/>
                    <a:lstStyle/>
                    <a:p>
                      <a:r>
                        <a:rPr lang="en-US" dirty="0"/>
                        <a:t>Components </a:t>
                      </a:r>
                      <a:endParaRPr lang="en-IN" dirty="0"/>
                    </a:p>
                  </a:txBody>
                  <a:tcPr/>
                </a:tc>
                <a:tc>
                  <a:txBody>
                    <a:bodyPr/>
                    <a:lstStyle/>
                    <a:p>
                      <a:r>
                        <a:rPr lang="en-US" dirty="0"/>
                        <a:t>Quantity </a:t>
                      </a:r>
                      <a:endParaRPr lang="en-IN" dirty="0"/>
                    </a:p>
                  </a:txBody>
                  <a:tcPr/>
                </a:tc>
                <a:tc>
                  <a:txBody>
                    <a:bodyPr/>
                    <a:lstStyle/>
                    <a:p>
                      <a:r>
                        <a:rPr lang="en-US" dirty="0"/>
                        <a:t>Cost </a:t>
                      </a:r>
                      <a:endParaRPr lang="en-IN" dirty="0"/>
                    </a:p>
                  </a:txBody>
                  <a:tcPr/>
                </a:tc>
                <a:extLst>
                  <a:ext uri="{0D108BD9-81ED-4DB2-BD59-A6C34878D82A}">
                    <a16:rowId xmlns:a16="http://schemas.microsoft.com/office/drawing/2014/main" val="2896537230"/>
                  </a:ext>
                </a:extLst>
              </a:tr>
              <a:tr h="387602">
                <a:tc>
                  <a:txBody>
                    <a:bodyPr/>
                    <a:lstStyle/>
                    <a:p>
                      <a:r>
                        <a:rPr lang="en-US" dirty="0"/>
                        <a:t>1.</a:t>
                      </a:r>
                      <a:endParaRPr lang="en-IN" dirty="0"/>
                    </a:p>
                  </a:txBody>
                  <a:tcPr/>
                </a:tc>
                <a:tc>
                  <a:txBody>
                    <a:bodyPr/>
                    <a:lstStyle/>
                    <a:p>
                      <a:r>
                        <a:rPr lang="en-US" dirty="0"/>
                        <a:t>Ply Wood Board </a:t>
                      </a:r>
                      <a:endParaRPr lang="en-IN" dirty="0"/>
                    </a:p>
                  </a:txBody>
                  <a:tcPr/>
                </a:tc>
                <a:tc>
                  <a:txBody>
                    <a:bodyPr/>
                    <a:lstStyle/>
                    <a:p>
                      <a:r>
                        <a:rPr lang="en-US" dirty="0"/>
                        <a:t>1 (7*3) Feet</a:t>
                      </a:r>
                      <a:endParaRPr lang="en-IN" dirty="0"/>
                    </a:p>
                  </a:txBody>
                  <a:tcPr/>
                </a:tc>
                <a:tc>
                  <a:txBody>
                    <a:bodyPr/>
                    <a:lstStyle/>
                    <a:p>
                      <a:r>
                        <a:rPr lang="en-US" dirty="0"/>
                        <a:t>870</a:t>
                      </a:r>
                      <a:endParaRPr lang="en-IN" dirty="0"/>
                    </a:p>
                  </a:txBody>
                  <a:tcPr/>
                </a:tc>
                <a:extLst>
                  <a:ext uri="{0D108BD9-81ED-4DB2-BD59-A6C34878D82A}">
                    <a16:rowId xmlns:a16="http://schemas.microsoft.com/office/drawing/2014/main" val="771111434"/>
                  </a:ext>
                </a:extLst>
              </a:tr>
              <a:tr h="387602">
                <a:tc>
                  <a:txBody>
                    <a:bodyPr/>
                    <a:lstStyle/>
                    <a:p>
                      <a:r>
                        <a:rPr lang="en-US" dirty="0"/>
                        <a:t>2.</a:t>
                      </a:r>
                      <a:endParaRPr lang="en-IN" dirty="0"/>
                    </a:p>
                  </a:txBody>
                  <a:tcPr/>
                </a:tc>
                <a:tc>
                  <a:txBody>
                    <a:bodyPr/>
                    <a:lstStyle/>
                    <a:p>
                      <a:r>
                        <a:rPr lang="en-US" dirty="0"/>
                        <a:t>Nail (1 inch)</a:t>
                      </a:r>
                      <a:endParaRPr lang="en-IN" dirty="0"/>
                    </a:p>
                  </a:txBody>
                  <a:tcPr/>
                </a:tc>
                <a:tc>
                  <a:txBody>
                    <a:bodyPr/>
                    <a:lstStyle/>
                    <a:p>
                      <a:r>
                        <a:rPr lang="en-US" dirty="0"/>
                        <a:t>1</a:t>
                      </a:r>
                      <a:endParaRPr lang="en-IN" dirty="0"/>
                    </a:p>
                  </a:txBody>
                  <a:tcPr/>
                </a:tc>
                <a:tc>
                  <a:txBody>
                    <a:bodyPr/>
                    <a:lstStyle/>
                    <a:p>
                      <a:r>
                        <a:rPr lang="en-US" dirty="0"/>
                        <a:t>20</a:t>
                      </a:r>
                      <a:endParaRPr lang="en-IN" dirty="0"/>
                    </a:p>
                  </a:txBody>
                  <a:tcPr/>
                </a:tc>
                <a:extLst>
                  <a:ext uri="{0D108BD9-81ED-4DB2-BD59-A6C34878D82A}">
                    <a16:rowId xmlns:a16="http://schemas.microsoft.com/office/drawing/2014/main" val="2319537819"/>
                  </a:ext>
                </a:extLst>
              </a:tr>
              <a:tr h="387602">
                <a:tc>
                  <a:txBody>
                    <a:bodyPr/>
                    <a:lstStyle/>
                    <a:p>
                      <a:r>
                        <a:rPr lang="en-US" dirty="0"/>
                        <a:t>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dirty="0">
                          <a:solidFill>
                            <a:srgbClr val="111111"/>
                          </a:solidFill>
                          <a:effectLst/>
                          <a:latin typeface="+mn-lt"/>
                          <a:cs typeface="Arial" panose="020B0604020202020204" pitchFamily="34" charset="0"/>
                        </a:rPr>
                        <a:t>F</a:t>
                      </a:r>
                      <a:r>
                        <a:rPr lang="en-IN" sz="1800" b="0" i="0" u="none" dirty="0" err="1">
                          <a:solidFill>
                            <a:srgbClr val="111111"/>
                          </a:solidFill>
                          <a:effectLst/>
                          <a:latin typeface="+mn-lt"/>
                          <a:cs typeface="Arial" panose="020B0604020202020204" pitchFamily="34" charset="0"/>
                        </a:rPr>
                        <a:t>evicol</a:t>
                      </a:r>
                      <a:r>
                        <a:rPr lang="en-IN" sz="1800" b="0" i="0" u="none" dirty="0">
                          <a:solidFill>
                            <a:srgbClr val="111111"/>
                          </a:solidFill>
                          <a:effectLst/>
                          <a:latin typeface="+mn-lt"/>
                          <a:cs typeface="Arial" panose="020B0604020202020204" pitchFamily="34" charset="0"/>
                        </a:rPr>
                        <a:t> </a:t>
                      </a:r>
                      <a:endParaRPr lang="en-IN" dirty="0"/>
                    </a:p>
                  </a:txBody>
                  <a:tcPr/>
                </a:tc>
                <a:tc>
                  <a:txBody>
                    <a:bodyPr/>
                    <a:lstStyle/>
                    <a:p>
                      <a:r>
                        <a:rPr lang="en-US" dirty="0"/>
                        <a:t>1</a:t>
                      </a:r>
                      <a:endParaRPr lang="en-IN" dirty="0"/>
                    </a:p>
                  </a:txBody>
                  <a:tcPr/>
                </a:tc>
                <a:tc>
                  <a:txBody>
                    <a:bodyPr/>
                    <a:lstStyle/>
                    <a:p>
                      <a:r>
                        <a:rPr lang="en-US" dirty="0"/>
                        <a:t>45</a:t>
                      </a:r>
                      <a:endParaRPr lang="en-IN" dirty="0"/>
                    </a:p>
                  </a:txBody>
                  <a:tcPr/>
                </a:tc>
                <a:extLst>
                  <a:ext uri="{0D108BD9-81ED-4DB2-BD59-A6C34878D82A}">
                    <a16:rowId xmlns:a16="http://schemas.microsoft.com/office/drawing/2014/main" val="3904894906"/>
                  </a:ext>
                </a:extLst>
              </a:tr>
              <a:tr h="500174">
                <a:tc>
                  <a:txBody>
                    <a:bodyPr/>
                    <a:lstStyle/>
                    <a:p>
                      <a:r>
                        <a:rPr lang="en-US" dirty="0"/>
                        <a:t>4</a:t>
                      </a:r>
                      <a:r>
                        <a:rPr lang="en-IN" dirty="0"/>
                        <a:t>.</a:t>
                      </a:r>
                      <a:endParaRPr lang="en-US" dirty="0"/>
                    </a:p>
                  </a:txBody>
                  <a:tcPr/>
                </a:tc>
                <a:tc>
                  <a:txBody>
                    <a:bodyPr/>
                    <a:lstStyle/>
                    <a:p>
                      <a:r>
                        <a:rPr lang="en-US" dirty="0"/>
                        <a:t>Door Occupants</a:t>
                      </a:r>
                      <a:endParaRPr lang="en-IN" dirty="0"/>
                    </a:p>
                  </a:txBody>
                  <a:tcPr/>
                </a:tc>
                <a:tc>
                  <a:txBody>
                    <a:bodyPr/>
                    <a:lstStyle/>
                    <a:p>
                      <a:r>
                        <a:rPr lang="en-US" dirty="0"/>
                        <a:t>5</a:t>
                      </a:r>
                      <a:endParaRPr lang="en-IN" dirty="0"/>
                    </a:p>
                  </a:txBody>
                  <a:tcPr/>
                </a:tc>
                <a:tc>
                  <a:txBody>
                    <a:bodyPr/>
                    <a:lstStyle/>
                    <a:p>
                      <a:r>
                        <a:rPr lang="en-US" dirty="0"/>
                        <a:t>80</a:t>
                      </a:r>
                      <a:endParaRPr lang="en-IN" dirty="0"/>
                    </a:p>
                  </a:txBody>
                  <a:tcPr/>
                </a:tc>
                <a:extLst>
                  <a:ext uri="{0D108BD9-81ED-4DB2-BD59-A6C34878D82A}">
                    <a16:rowId xmlns:a16="http://schemas.microsoft.com/office/drawing/2014/main" val="3763972051"/>
                  </a:ext>
                </a:extLst>
              </a:tr>
              <a:tr h="470676">
                <a:tc>
                  <a:txBody>
                    <a:bodyPr/>
                    <a:lstStyle/>
                    <a:p>
                      <a:r>
                        <a:rPr lang="en-US" dirty="0"/>
                        <a:t>5.</a:t>
                      </a:r>
                      <a:endParaRPr lang="en-IN" dirty="0"/>
                    </a:p>
                  </a:txBody>
                  <a:tcPr/>
                </a:tc>
                <a:tc>
                  <a:txBody>
                    <a:bodyPr/>
                    <a:lstStyle/>
                    <a:p>
                      <a:r>
                        <a:rPr lang="en-US" dirty="0"/>
                        <a:t>HEPA Filter</a:t>
                      </a:r>
                      <a:endParaRPr lang="en-IN" dirty="0"/>
                    </a:p>
                  </a:txBody>
                  <a:tcPr/>
                </a:tc>
                <a:tc>
                  <a:txBody>
                    <a:bodyPr/>
                    <a:lstStyle/>
                    <a:p>
                      <a:r>
                        <a:rPr lang="en-US" dirty="0"/>
                        <a:t>1</a:t>
                      </a:r>
                      <a:endParaRPr lang="en-IN" dirty="0"/>
                    </a:p>
                  </a:txBody>
                  <a:tcPr/>
                </a:tc>
                <a:tc>
                  <a:txBody>
                    <a:bodyPr/>
                    <a:lstStyle/>
                    <a:p>
                      <a:r>
                        <a:rPr lang="en-US" dirty="0"/>
                        <a:t>2500</a:t>
                      </a:r>
                      <a:endParaRPr lang="en-IN" dirty="0"/>
                    </a:p>
                  </a:txBody>
                  <a:tcPr/>
                </a:tc>
                <a:extLst>
                  <a:ext uri="{0D108BD9-81ED-4DB2-BD59-A6C34878D82A}">
                    <a16:rowId xmlns:a16="http://schemas.microsoft.com/office/drawing/2014/main" val="304538001"/>
                  </a:ext>
                </a:extLst>
              </a:tr>
              <a:tr h="387602">
                <a:tc>
                  <a:txBody>
                    <a:bodyPr/>
                    <a:lstStyle/>
                    <a:p>
                      <a:r>
                        <a:rPr lang="en-US" dirty="0"/>
                        <a:t>6.</a:t>
                      </a:r>
                      <a:endParaRPr lang="en-IN" dirty="0"/>
                    </a:p>
                  </a:txBody>
                  <a:tcPr/>
                </a:tc>
                <a:tc>
                  <a:txBody>
                    <a:bodyPr/>
                    <a:lstStyle/>
                    <a:p>
                      <a:r>
                        <a:rPr lang="en-US" dirty="0"/>
                        <a:t>Electric Plug </a:t>
                      </a:r>
                      <a:endParaRPr lang="en-IN" dirty="0"/>
                    </a:p>
                  </a:txBody>
                  <a:tcPr/>
                </a:tc>
                <a:tc>
                  <a:txBody>
                    <a:bodyPr/>
                    <a:lstStyle/>
                    <a:p>
                      <a:r>
                        <a:rPr lang="en-US" dirty="0"/>
                        <a:t>1</a:t>
                      </a:r>
                      <a:endParaRPr lang="en-IN" dirty="0"/>
                    </a:p>
                  </a:txBody>
                  <a:tcPr/>
                </a:tc>
                <a:tc>
                  <a:txBody>
                    <a:bodyPr/>
                    <a:lstStyle/>
                    <a:p>
                      <a:r>
                        <a:rPr lang="en-US" dirty="0"/>
                        <a:t>40</a:t>
                      </a:r>
                      <a:endParaRPr lang="en-IN" dirty="0"/>
                    </a:p>
                  </a:txBody>
                  <a:tcPr/>
                </a:tc>
                <a:extLst>
                  <a:ext uri="{0D108BD9-81ED-4DB2-BD59-A6C34878D82A}">
                    <a16:rowId xmlns:a16="http://schemas.microsoft.com/office/drawing/2014/main" val="2108332697"/>
                  </a:ext>
                </a:extLst>
              </a:tr>
              <a:tr h="387602">
                <a:tc>
                  <a:txBody>
                    <a:bodyPr/>
                    <a:lstStyle/>
                    <a:p>
                      <a:r>
                        <a:rPr lang="en-US" dirty="0"/>
                        <a:t>7.</a:t>
                      </a:r>
                      <a:endParaRPr lang="en-IN" dirty="0"/>
                    </a:p>
                  </a:txBody>
                  <a:tcPr/>
                </a:tc>
                <a:tc>
                  <a:txBody>
                    <a:bodyPr/>
                    <a:lstStyle/>
                    <a:p>
                      <a:r>
                        <a:rPr lang="en-US" dirty="0"/>
                        <a:t>Motor and Fan</a:t>
                      </a:r>
                      <a:endParaRPr lang="en-IN" dirty="0"/>
                    </a:p>
                  </a:txBody>
                  <a:tcPr/>
                </a:tc>
                <a:tc>
                  <a:txBody>
                    <a:bodyPr/>
                    <a:lstStyle/>
                    <a:p>
                      <a:r>
                        <a:rPr lang="en-US" dirty="0"/>
                        <a:t>1</a:t>
                      </a:r>
                      <a:endParaRPr lang="en-IN" dirty="0"/>
                    </a:p>
                  </a:txBody>
                  <a:tcPr/>
                </a:tc>
                <a:tc>
                  <a:txBody>
                    <a:bodyPr/>
                    <a:lstStyle/>
                    <a:p>
                      <a:r>
                        <a:rPr lang="en-US" dirty="0"/>
                        <a:t>1700</a:t>
                      </a:r>
                      <a:endParaRPr lang="en-IN" dirty="0"/>
                    </a:p>
                  </a:txBody>
                  <a:tcPr/>
                </a:tc>
                <a:extLst>
                  <a:ext uri="{0D108BD9-81ED-4DB2-BD59-A6C34878D82A}">
                    <a16:rowId xmlns:a16="http://schemas.microsoft.com/office/drawing/2014/main" val="3293122124"/>
                  </a:ext>
                </a:extLst>
              </a:tr>
              <a:tr h="387602">
                <a:tc>
                  <a:txBody>
                    <a:bodyPr/>
                    <a:lstStyle/>
                    <a:p>
                      <a:r>
                        <a:rPr lang="en-US" dirty="0"/>
                        <a:t>8.</a:t>
                      </a:r>
                      <a:endParaRPr lang="en-IN" dirty="0"/>
                    </a:p>
                  </a:txBody>
                  <a:tcPr/>
                </a:tc>
                <a:tc>
                  <a:txBody>
                    <a:bodyPr/>
                    <a:lstStyle/>
                    <a:p>
                      <a:r>
                        <a:rPr lang="en-US" dirty="0"/>
                        <a:t>Jump Wire</a:t>
                      </a:r>
                      <a:endParaRPr lang="en-IN" dirty="0"/>
                    </a:p>
                  </a:txBody>
                  <a:tcPr/>
                </a:tc>
                <a:tc>
                  <a:txBody>
                    <a:bodyPr/>
                    <a:lstStyle/>
                    <a:p>
                      <a:r>
                        <a:rPr lang="en-US" dirty="0"/>
                        <a:t>2</a:t>
                      </a:r>
                      <a:endParaRPr lang="en-IN" dirty="0"/>
                    </a:p>
                  </a:txBody>
                  <a:tcPr/>
                </a:tc>
                <a:tc>
                  <a:txBody>
                    <a:bodyPr/>
                    <a:lstStyle/>
                    <a:p>
                      <a:r>
                        <a:rPr lang="en-US" dirty="0"/>
                        <a:t>250</a:t>
                      </a:r>
                      <a:endParaRPr lang="en-IN" dirty="0"/>
                    </a:p>
                  </a:txBody>
                  <a:tcPr/>
                </a:tc>
                <a:extLst>
                  <a:ext uri="{0D108BD9-81ED-4DB2-BD59-A6C34878D82A}">
                    <a16:rowId xmlns:a16="http://schemas.microsoft.com/office/drawing/2014/main" val="4269982177"/>
                  </a:ext>
                </a:extLst>
              </a:tr>
              <a:tr h="387602">
                <a:tc>
                  <a:txBody>
                    <a:bodyPr/>
                    <a:lstStyle/>
                    <a:p>
                      <a:r>
                        <a:rPr lang="en-US" dirty="0"/>
                        <a:t>9.</a:t>
                      </a:r>
                      <a:endParaRPr lang="en-IN" dirty="0"/>
                    </a:p>
                  </a:txBody>
                  <a:tcPr/>
                </a:tc>
                <a:tc>
                  <a:txBody>
                    <a:bodyPr/>
                    <a:lstStyle/>
                    <a:p>
                      <a:r>
                        <a:rPr lang="en-US" dirty="0"/>
                        <a:t>DC Power Adapter</a:t>
                      </a:r>
                      <a:endParaRPr lang="en-IN" dirty="0"/>
                    </a:p>
                  </a:txBody>
                  <a:tcPr/>
                </a:tc>
                <a:tc>
                  <a:txBody>
                    <a:bodyPr/>
                    <a:lstStyle/>
                    <a:p>
                      <a:r>
                        <a:rPr lang="en-US" dirty="0"/>
                        <a:t>1</a:t>
                      </a:r>
                      <a:endParaRPr lang="en-IN" dirty="0"/>
                    </a:p>
                  </a:txBody>
                  <a:tcPr/>
                </a:tc>
                <a:tc>
                  <a:txBody>
                    <a:bodyPr/>
                    <a:lstStyle/>
                    <a:p>
                      <a:r>
                        <a:rPr lang="en-US" dirty="0"/>
                        <a:t>675</a:t>
                      </a:r>
                      <a:endParaRPr lang="en-IN" dirty="0"/>
                    </a:p>
                  </a:txBody>
                  <a:tcPr/>
                </a:tc>
                <a:extLst>
                  <a:ext uri="{0D108BD9-81ED-4DB2-BD59-A6C34878D82A}">
                    <a16:rowId xmlns:a16="http://schemas.microsoft.com/office/drawing/2014/main" val="452244154"/>
                  </a:ext>
                </a:extLst>
              </a:tr>
              <a:tr h="387602">
                <a:tc>
                  <a:txBody>
                    <a:bodyPr/>
                    <a:lstStyle/>
                    <a:p>
                      <a:r>
                        <a:rPr lang="en-US" dirty="0"/>
                        <a:t>10.</a:t>
                      </a:r>
                      <a:endParaRPr lang="en-IN" dirty="0"/>
                    </a:p>
                  </a:txBody>
                  <a:tcPr/>
                </a:tc>
                <a:tc>
                  <a:txBody>
                    <a:bodyPr/>
                    <a:lstStyle/>
                    <a:p>
                      <a:r>
                        <a:rPr lang="en-US" dirty="0"/>
                        <a:t>Arduino Uno</a:t>
                      </a:r>
                      <a:endParaRPr lang="en-IN" dirty="0"/>
                    </a:p>
                  </a:txBody>
                  <a:tcPr/>
                </a:tc>
                <a:tc>
                  <a:txBody>
                    <a:bodyPr/>
                    <a:lstStyle/>
                    <a:p>
                      <a:r>
                        <a:rPr lang="en-US" dirty="0"/>
                        <a:t>1</a:t>
                      </a:r>
                      <a:endParaRPr lang="en-IN" dirty="0"/>
                    </a:p>
                  </a:txBody>
                  <a:tcPr/>
                </a:tc>
                <a:tc>
                  <a:txBody>
                    <a:bodyPr/>
                    <a:lstStyle/>
                    <a:p>
                      <a:r>
                        <a:rPr lang="en-US" dirty="0"/>
                        <a:t>500</a:t>
                      </a:r>
                      <a:endParaRPr lang="en-IN" dirty="0"/>
                    </a:p>
                  </a:txBody>
                  <a:tcPr/>
                </a:tc>
                <a:extLst>
                  <a:ext uri="{0D108BD9-81ED-4DB2-BD59-A6C34878D82A}">
                    <a16:rowId xmlns:a16="http://schemas.microsoft.com/office/drawing/2014/main" val="2732669549"/>
                  </a:ext>
                </a:extLst>
              </a:tr>
              <a:tr h="387602">
                <a:tc>
                  <a:txBody>
                    <a:bodyPr/>
                    <a:lstStyle/>
                    <a:p>
                      <a:r>
                        <a:rPr lang="en-US" dirty="0"/>
                        <a:t>11.</a:t>
                      </a:r>
                      <a:endParaRPr lang="en-IN" dirty="0"/>
                    </a:p>
                  </a:txBody>
                  <a:tcPr/>
                </a:tc>
                <a:tc>
                  <a:txBody>
                    <a:bodyPr/>
                    <a:lstStyle/>
                    <a:p>
                      <a:r>
                        <a:rPr lang="en-US" dirty="0"/>
                        <a:t>MQ 135 </a:t>
                      </a:r>
                      <a:endParaRPr lang="en-IN" dirty="0"/>
                    </a:p>
                  </a:txBody>
                  <a:tcPr/>
                </a:tc>
                <a:tc>
                  <a:txBody>
                    <a:bodyPr/>
                    <a:lstStyle/>
                    <a:p>
                      <a:r>
                        <a:rPr lang="en-US" dirty="0"/>
                        <a:t>1</a:t>
                      </a:r>
                      <a:endParaRPr lang="en-IN" dirty="0"/>
                    </a:p>
                  </a:txBody>
                  <a:tcPr/>
                </a:tc>
                <a:tc>
                  <a:txBody>
                    <a:bodyPr/>
                    <a:lstStyle/>
                    <a:p>
                      <a:r>
                        <a:rPr lang="en-US" dirty="0"/>
                        <a:t>150</a:t>
                      </a:r>
                      <a:endParaRPr lang="en-IN" dirty="0"/>
                    </a:p>
                  </a:txBody>
                  <a:tcPr/>
                </a:tc>
                <a:extLst>
                  <a:ext uri="{0D108BD9-81ED-4DB2-BD59-A6C34878D82A}">
                    <a16:rowId xmlns:a16="http://schemas.microsoft.com/office/drawing/2014/main" val="1577050269"/>
                  </a:ext>
                </a:extLst>
              </a:tr>
              <a:tr h="387602">
                <a:tc>
                  <a:txBody>
                    <a:bodyPr/>
                    <a:lstStyle/>
                    <a:p>
                      <a:r>
                        <a:rPr lang="en-US" dirty="0"/>
                        <a:t>12.</a:t>
                      </a:r>
                      <a:endParaRPr lang="en-IN" dirty="0"/>
                    </a:p>
                  </a:txBody>
                  <a:tcPr/>
                </a:tc>
                <a:tc>
                  <a:txBody>
                    <a:bodyPr/>
                    <a:lstStyle/>
                    <a:p>
                      <a:r>
                        <a:rPr lang="en-US" dirty="0"/>
                        <a:t>MQ 7 </a:t>
                      </a:r>
                      <a:endParaRPr lang="en-IN" dirty="0"/>
                    </a:p>
                  </a:txBody>
                  <a:tcPr/>
                </a:tc>
                <a:tc>
                  <a:txBody>
                    <a:bodyPr/>
                    <a:lstStyle/>
                    <a:p>
                      <a:r>
                        <a:rPr lang="en-US" dirty="0"/>
                        <a:t>1</a:t>
                      </a:r>
                      <a:endParaRPr lang="en-IN" dirty="0"/>
                    </a:p>
                  </a:txBody>
                  <a:tcPr/>
                </a:tc>
                <a:tc>
                  <a:txBody>
                    <a:bodyPr/>
                    <a:lstStyle/>
                    <a:p>
                      <a:r>
                        <a:rPr lang="en-US" dirty="0"/>
                        <a:t>140</a:t>
                      </a:r>
                      <a:endParaRPr lang="en-IN" dirty="0"/>
                    </a:p>
                  </a:txBody>
                  <a:tcPr/>
                </a:tc>
                <a:extLst>
                  <a:ext uri="{0D108BD9-81ED-4DB2-BD59-A6C34878D82A}">
                    <a16:rowId xmlns:a16="http://schemas.microsoft.com/office/drawing/2014/main" val="1318404544"/>
                  </a:ext>
                </a:extLst>
              </a:tr>
              <a:tr h="387602">
                <a:tc>
                  <a:txBody>
                    <a:bodyPr/>
                    <a:lstStyle/>
                    <a:p>
                      <a:r>
                        <a:rPr lang="en-US" dirty="0"/>
                        <a:t>13.</a:t>
                      </a:r>
                      <a:endParaRPr lang="en-IN" dirty="0"/>
                    </a:p>
                  </a:txBody>
                  <a:tcPr/>
                </a:tc>
                <a:tc>
                  <a:txBody>
                    <a:bodyPr/>
                    <a:lstStyle/>
                    <a:p>
                      <a:r>
                        <a:rPr lang="en-US" dirty="0"/>
                        <a:t>DHT 11</a:t>
                      </a:r>
                      <a:endParaRPr lang="en-IN" dirty="0"/>
                    </a:p>
                  </a:txBody>
                  <a:tcPr/>
                </a:tc>
                <a:tc>
                  <a:txBody>
                    <a:bodyPr/>
                    <a:lstStyle/>
                    <a:p>
                      <a:r>
                        <a:rPr lang="en-US" dirty="0"/>
                        <a:t>1</a:t>
                      </a:r>
                      <a:endParaRPr lang="en-IN" dirty="0"/>
                    </a:p>
                  </a:txBody>
                  <a:tcPr/>
                </a:tc>
                <a:tc>
                  <a:txBody>
                    <a:bodyPr/>
                    <a:lstStyle/>
                    <a:p>
                      <a:r>
                        <a:rPr lang="en-US" dirty="0"/>
                        <a:t>130</a:t>
                      </a:r>
                      <a:endParaRPr lang="en-IN" dirty="0"/>
                    </a:p>
                  </a:txBody>
                  <a:tcPr/>
                </a:tc>
                <a:extLst>
                  <a:ext uri="{0D108BD9-81ED-4DB2-BD59-A6C34878D82A}">
                    <a16:rowId xmlns:a16="http://schemas.microsoft.com/office/drawing/2014/main" val="2907142415"/>
                  </a:ext>
                </a:extLst>
              </a:tr>
              <a:tr h="387602">
                <a:tc>
                  <a:txBody>
                    <a:bodyPr/>
                    <a:lstStyle/>
                    <a:p>
                      <a:r>
                        <a:rPr lang="en-US" dirty="0"/>
                        <a:t>14.</a:t>
                      </a:r>
                      <a:endParaRPr lang="en-IN" dirty="0"/>
                    </a:p>
                  </a:txBody>
                  <a:tcPr/>
                </a:tc>
                <a:tc>
                  <a:txBody>
                    <a:bodyPr/>
                    <a:lstStyle/>
                    <a:p>
                      <a:r>
                        <a:rPr lang="en-US" dirty="0"/>
                        <a:t>LCD Screen (16*2)</a:t>
                      </a:r>
                      <a:endParaRPr lang="en-IN" dirty="0"/>
                    </a:p>
                  </a:txBody>
                  <a:tcPr/>
                </a:tc>
                <a:tc>
                  <a:txBody>
                    <a:bodyPr/>
                    <a:lstStyle/>
                    <a:p>
                      <a:r>
                        <a:rPr lang="en-US" dirty="0"/>
                        <a:t>1</a:t>
                      </a:r>
                      <a:endParaRPr lang="en-IN" dirty="0"/>
                    </a:p>
                  </a:txBody>
                  <a:tcPr/>
                </a:tc>
                <a:tc>
                  <a:txBody>
                    <a:bodyPr/>
                    <a:lstStyle/>
                    <a:p>
                      <a:r>
                        <a:rPr lang="en-US" dirty="0"/>
                        <a:t>300</a:t>
                      </a:r>
                      <a:endParaRPr lang="en-IN" dirty="0"/>
                    </a:p>
                  </a:txBody>
                  <a:tcPr/>
                </a:tc>
                <a:extLst>
                  <a:ext uri="{0D108BD9-81ED-4DB2-BD59-A6C34878D82A}">
                    <a16:rowId xmlns:a16="http://schemas.microsoft.com/office/drawing/2014/main" val="1622938847"/>
                  </a:ext>
                </a:extLst>
              </a:tr>
              <a:tr h="387602">
                <a:tc>
                  <a:txBody>
                    <a:bodyPr/>
                    <a:lstStyle/>
                    <a:p>
                      <a:r>
                        <a:rPr lang="en-US" dirty="0"/>
                        <a:t>15.</a:t>
                      </a:r>
                      <a:endParaRPr lang="en-IN" dirty="0"/>
                    </a:p>
                  </a:txBody>
                  <a:tcPr/>
                </a:tc>
                <a:tc>
                  <a:txBody>
                    <a:bodyPr/>
                    <a:lstStyle/>
                    <a:p>
                      <a:r>
                        <a:rPr lang="en-US" dirty="0"/>
                        <a:t>Jump Wire </a:t>
                      </a:r>
                      <a:endParaRPr lang="en-IN" dirty="0"/>
                    </a:p>
                  </a:txBody>
                  <a:tcPr/>
                </a:tc>
                <a:tc>
                  <a:txBody>
                    <a:bodyPr/>
                    <a:lstStyle/>
                    <a:p>
                      <a:r>
                        <a:rPr lang="en-US" dirty="0"/>
                        <a:t>2</a:t>
                      </a:r>
                      <a:endParaRPr lang="en-IN" dirty="0"/>
                    </a:p>
                  </a:txBody>
                  <a:tcPr/>
                </a:tc>
                <a:tc>
                  <a:txBody>
                    <a:bodyPr/>
                    <a:lstStyle/>
                    <a:p>
                      <a:r>
                        <a:rPr lang="en-US" dirty="0"/>
                        <a:t>200</a:t>
                      </a:r>
                      <a:endParaRPr lang="en-IN" dirty="0"/>
                    </a:p>
                  </a:txBody>
                  <a:tcPr/>
                </a:tc>
                <a:extLst>
                  <a:ext uri="{0D108BD9-81ED-4DB2-BD59-A6C34878D82A}">
                    <a16:rowId xmlns:a16="http://schemas.microsoft.com/office/drawing/2014/main" val="2104512423"/>
                  </a:ext>
                </a:extLst>
              </a:tr>
            </a:tbl>
          </a:graphicData>
        </a:graphic>
      </p:graphicFrame>
    </p:spTree>
    <p:extLst>
      <p:ext uri="{BB962C8B-B14F-4D97-AF65-F5344CB8AC3E}">
        <p14:creationId xmlns:p14="http://schemas.microsoft.com/office/powerpoint/2010/main" val="958298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A369F1-FB79-44E5-A2AF-DFD54BCEB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2289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FB933A-7CB4-4545-8E40-71C71D38918F}"/>
              </a:ext>
            </a:extLst>
          </p:cNvPr>
          <p:cNvSpPr>
            <a:spLocks noGrp="1"/>
          </p:cNvSpPr>
          <p:nvPr>
            <p:ph type="title"/>
          </p:nvPr>
        </p:nvSpPr>
        <p:spPr>
          <a:xfrm>
            <a:off x="266331" y="159186"/>
            <a:ext cx="11620870" cy="986034"/>
          </a:xfrm>
        </p:spPr>
        <p:txBody>
          <a:bodyPr>
            <a:normAutofit/>
          </a:bodyPr>
          <a:lstStyle/>
          <a:p>
            <a:pPr algn="ctr"/>
            <a:r>
              <a:rPr lang="en-US" b="1" dirty="0"/>
              <a:t>AEDAP</a:t>
            </a:r>
            <a:endParaRPr lang="en-IN" b="1" dirty="0"/>
          </a:p>
        </p:txBody>
      </p:sp>
      <p:sp>
        <p:nvSpPr>
          <p:cNvPr id="5" name="Content Placeholder 2">
            <a:extLst>
              <a:ext uri="{FF2B5EF4-FFF2-40B4-BE49-F238E27FC236}">
                <a16:creationId xmlns:a16="http://schemas.microsoft.com/office/drawing/2014/main" id="{AD5A6DC4-311F-475C-83CF-689569AEAF4B}"/>
              </a:ext>
            </a:extLst>
          </p:cNvPr>
          <p:cNvSpPr>
            <a:spLocks noGrp="1"/>
          </p:cNvSpPr>
          <p:nvPr>
            <p:ph idx="1"/>
          </p:nvPr>
        </p:nvSpPr>
        <p:spPr>
          <a:xfrm>
            <a:off x="266330" y="1625991"/>
            <a:ext cx="6022503" cy="4810320"/>
          </a:xfrm>
        </p:spPr>
        <p:txBody>
          <a:bodyPr>
            <a:noAutofit/>
          </a:bodyPr>
          <a:lstStyle/>
          <a:p>
            <a:pPr marL="0" indent="0" algn="just">
              <a:buNone/>
            </a:pPr>
            <a:r>
              <a:rPr lang="en-US" sz="2000" b="1" u="sng" dirty="0">
                <a:cs typeface="Arial" panose="020B0604020202020204" pitchFamily="34" charset="0"/>
              </a:rPr>
              <a:t>AEDAP</a:t>
            </a:r>
            <a:r>
              <a:rPr lang="en-US" sz="2000" u="sng" dirty="0">
                <a:cs typeface="Arial" panose="020B0604020202020204" pitchFamily="34" charset="0"/>
              </a:rPr>
              <a:t> </a:t>
            </a:r>
            <a:r>
              <a:rPr lang="en-US" sz="2000" dirty="0">
                <a:cs typeface="Arial" panose="020B0604020202020204" pitchFamily="34" charset="0"/>
              </a:rPr>
              <a:t>consist of a multiple filters (HEPA) and a fan that sucks in and circulates air.  As air moves through the filter, pollutants and particles are captured and the clean air is pushed back out into the living space.</a:t>
            </a:r>
          </a:p>
          <a:p>
            <a:pPr marL="0" indent="0" algn="just">
              <a:buNone/>
            </a:pPr>
            <a:endParaRPr lang="en-US" sz="2000" dirty="0">
              <a:cs typeface="Arial" panose="020B0604020202020204" pitchFamily="34" charset="0"/>
            </a:endParaRPr>
          </a:p>
          <a:p>
            <a:pPr marL="0" indent="0" algn="just">
              <a:buNone/>
            </a:pPr>
            <a:r>
              <a:rPr lang="en-US" sz="2000" b="1" u="sng" dirty="0">
                <a:cs typeface="Arial" panose="020B0604020202020204" pitchFamily="34" charset="0"/>
              </a:rPr>
              <a:t>AEDAP</a:t>
            </a:r>
            <a:r>
              <a:rPr lang="en-US" sz="2000" dirty="0">
                <a:cs typeface="Arial" panose="020B0604020202020204" pitchFamily="34" charset="0"/>
              </a:rPr>
              <a:t> consists of sensor </a:t>
            </a:r>
            <a:r>
              <a:rPr lang="en-US" sz="2000" b="1" dirty="0">
                <a:cs typeface="Arial" panose="020B0604020202020204" pitchFamily="34" charset="0"/>
              </a:rPr>
              <a:t>MQ 135</a:t>
            </a:r>
            <a:r>
              <a:rPr lang="en-US" sz="2000" dirty="0">
                <a:cs typeface="Arial" panose="020B0604020202020204" pitchFamily="34" charset="0"/>
              </a:rPr>
              <a:t>, </a:t>
            </a:r>
            <a:r>
              <a:rPr lang="en-US" sz="2000" b="1" dirty="0">
                <a:cs typeface="Arial" panose="020B0604020202020204" pitchFamily="34" charset="0"/>
              </a:rPr>
              <a:t>MQ 7 </a:t>
            </a:r>
            <a:r>
              <a:rPr lang="en-US" sz="2000" dirty="0">
                <a:cs typeface="Arial" panose="020B0604020202020204" pitchFamily="34" charset="0"/>
              </a:rPr>
              <a:t>which is going send signal to Arduino Uno which is attached to electric circuit. As </a:t>
            </a:r>
            <a:r>
              <a:rPr lang="en-US" sz="2000" b="1" dirty="0">
                <a:cs typeface="Arial" panose="020B0604020202020204" pitchFamily="34" charset="0"/>
              </a:rPr>
              <a:t>PPM </a:t>
            </a:r>
            <a:r>
              <a:rPr lang="en-US" sz="2000" dirty="0">
                <a:cs typeface="Arial" panose="020B0604020202020204" pitchFamily="34" charset="0"/>
              </a:rPr>
              <a:t>scale of different gases and pollutants reaches inhospitable level of room or workplace, </a:t>
            </a:r>
            <a:r>
              <a:rPr lang="en-US" sz="2000" b="1" dirty="0">
                <a:cs typeface="Arial" panose="020B0604020202020204" pitchFamily="34" charset="0"/>
              </a:rPr>
              <a:t>Arduino Uno </a:t>
            </a:r>
            <a:r>
              <a:rPr lang="en-US" sz="2000" dirty="0">
                <a:cs typeface="Arial" panose="020B0604020202020204" pitchFamily="34" charset="0"/>
              </a:rPr>
              <a:t>is going sends an electric signal to fan and fan starts to rotated and work at the until the </a:t>
            </a:r>
            <a:r>
              <a:rPr lang="en-US" sz="2000" b="1" dirty="0">
                <a:cs typeface="Arial" panose="020B0604020202020204" pitchFamily="34" charset="0"/>
              </a:rPr>
              <a:t>PPM</a:t>
            </a:r>
            <a:r>
              <a:rPr lang="en-US" sz="2000" dirty="0">
                <a:cs typeface="Arial" panose="020B0604020202020204" pitchFamily="34" charset="0"/>
              </a:rPr>
              <a:t> scale reaches hospitable  level and then stops and hence the cycle of AEDAP keeps on going.</a:t>
            </a:r>
          </a:p>
          <a:p>
            <a:pPr marL="0" indent="0" algn="just">
              <a:buNone/>
            </a:pPr>
            <a:r>
              <a:rPr lang="en-US" sz="2000" dirty="0">
                <a:cs typeface="Arial" panose="020B0604020202020204" pitchFamily="34" charset="0"/>
              </a:rPr>
              <a:t>This whole process will help the consumer to use the electricity</a:t>
            </a:r>
            <a:r>
              <a:rPr lang="en-US" sz="2000" b="1" dirty="0">
                <a:cs typeface="Arial" panose="020B0604020202020204" pitchFamily="34" charset="0"/>
              </a:rPr>
              <a:t> judiciously</a:t>
            </a:r>
            <a:r>
              <a:rPr lang="en-US" sz="2000" dirty="0">
                <a:cs typeface="Arial" panose="020B0604020202020204" pitchFamily="34" charset="0"/>
              </a:rPr>
              <a:t>.</a:t>
            </a:r>
          </a:p>
          <a:p>
            <a:pPr marL="0" indent="0">
              <a:buNone/>
            </a:pPr>
            <a:endParaRPr lang="en-US" sz="2400" dirty="0"/>
          </a:p>
          <a:p>
            <a:pPr marL="0" indent="0">
              <a:buNone/>
            </a:pPr>
            <a:endParaRPr lang="en-US" sz="2400" b="1" dirty="0"/>
          </a:p>
        </p:txBody>
      </p:sp>
      <p:pic>
        <p:nvPicPr>
          <p:cNvPr id="6" name="Picture 5">
            <a:extLst>
              <a:ext uri="{FF2B5EF4-FFF2-40B4-BE49-F238E27FC236}">
                <a16:creationId xmlns:a16="http://schemas.microsoft.com/office/drawing/2014/main" id="{607D7100-89A5-45D2-9A16-EEB579F67E7A}"/>
              </a:ext>
            </a:extLst>
          </p:cNvPr>
          <p:cNvPicPr>
            <a:picLocks noChangeAspect="1"/>
          </p:cNvPicPr>
          <p:nvPr/>
        </p:nvPicPr>
        <p:blipFill>
          <a:blip r:embed="rId2"/>
          <a:stretch>
            <a:fillRect/>
          </a:stretch>
        </p:blipFill>
        <p:spPr>
          <a:xfrm>
            <a:off x="6941976" y="1849926"/>
            <a:ext cx="5868502" cy="3729780"/>
          </a:xfrm>
          <a:prstGeom prst="rect">
            <a:avLst/>
          </a:prstGeom>
        </p:spPr>
      </p:pic>
    </p:spTree>
    <p:extLst>
      <p:ext uri="{BB962C8B-B14F-4D97-AF65-F5344CB8AC3E}">
        <p14:creationId xmlns:p14="http://schemas.microsoft.com/office/powerpoint/2010/main" val="149141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FB3D-4300-49FD-8636-FEC1FC1F4F83}"/>
              </a:ext>
            </a:extLst>
          </p:cNvPr>
          <p:cNvSpPr>
            <a:spLocks noGrp="1"/>
          </p:cNvSpPr>
          <p:nvPr>
            <p:ph type="title"/>
          </p:nvPr>
        </p:nvSpPr>
        <p:spPr>
          <a:xfrm>
            <a:off x="838200" y="150921"/>
            <a:ext cx="10515600" cy="584785"/>
          </a:xfrm>
        </p:spPr>
        <p:txBody>
          <a:bodyPr>
            <a:noAutofit/>
          </a:bodyPr>
          <a:lstStyle/>
          <a:p>
            <a:pPr algn="ctr"/>
            <a:r>
              <a:rPr lang="en-US" dirty="0">
                <a:latin typeface="+mn-lt"/>
              </a:rPr>
              <a:t>Calculation </a:t>
            </a:r>
            <a:endParaRPr lang="en-IN" dirty="0">
              <a:latin typeface="+mn-lt"/>
            </a:endParaRPr>
          </a:p>
        </p:txBody>
      </p:sp>
      <p:sp>
        <p:nvSpPr>
          <p:cNvPr id="3" name="Content Placeholder 2">
            <a:extLst>
              <a:ext uri="{FF2B5EF4-FFF2-40B4-BE49-F238E27FC236}">
                <a16:creationId xmlns:a16="http://schemas.microsoft.com/office/drawing/2014/main" id="{3AAF6D7C-9A2F-44AC-9744-958B4DBB121C}"/>
              </a:ext>
            </a:extLst>
          </p:cNvPr>
          <p:cNvSpPr>
            <a:spLocks noGrp="1"/>
          </p:cNvSpPr>
          <p:nvPr>
            <p:ph idx="1"/>
          </p:nvPr>
        </p:nvSpPr>
        <p:spPr>
          <a:xfrm>
            <a:off x="838199" y="1480027"/>
            <a:ext cx="10811255" cy="1935333"/>
          </a:xfrm>
        </p:spPr>
        <p:txBody>
          <a:bodyPr>
            <a:normAutofit fontScale="92500" lnSpcReduction="20000"/>
          </a:bodyPr>
          <a:lstStyle/>
          <a:p>
            <a:pPr marL="0" indent="0">
              <a:lnSpc>
                <a:spcPct val="107000"/>
              </a:lnSpc>
              <a:spcAft>
                <a:spcPts val="800"/>
              </a:spcAft>
              <a:buNone/>
            </a:pPr>
            <a:r>
              <a:rPr lang="en-US" sz="1900" b="1" dirty="0">
                <a:effectLst/>
                <a:ea typeface="Calibri" panose="020F0502020204030204" pitchFamily="34" charset="0"/>
                <a:cs typeface="Times New Roman" panose="02020603050405020304" pitchFamily="18" charset="0"/>
              </a:rPr>
              <a:t>CFM</a:t>
            </a:r>
            <a:endParaRPr lang="en-IN" sz="1900" b="1" dirty="0">
              <a:effectLst/>
              <a:ea typeface="Calibri" panose="020F0502020204030204" pitchFamily="34" charset="0"/>
              <a:cs typeface="Times New Roman" panose="02020603050405020304" pitchFamily="18" charset="0"/>
            </a:endParaRPr>
          </a:p>
          <a:p>
            <a:pPr>
              <a:lnSpc>
                <a:spcPct val="107000"/>
              </a:lnSpc>
              <a:spcAft>
                <a:spcPts val="800"/>
              </a:spcAft>
            </a:pPr>
            <a:r>
              <a:rPr lang="en-IN" sz="1600" dirty="0">
                <a:solidFill>
                  <a:srgbClr val="444444"/>
                </a:solidFill>
                <a:effectLst/>
                <a:latin typeface="Times New Roman" panose="02020603050405020304" pitchFamily="18" charset="0"/>
                <a:ea typeface="Calibri" panose="020F0502020204030204" pitchFamily="34" charset="0"/>
                <a:cs typeface="Times New Roman" panose="02020603050405020304" pitchFamily="18" charset="0"/>
              </a:rPr>
              <a:t>CFM stands for </a:t>
            </a:r>
            <a:r>
              <a:rPr lang="en-IN" sz="1600" dirty="0">
                <a:effectLst/>
                <a:latin typeface="Calibri" panose="020F0502020204030204" pitchFamily="34" charset="0"/>
                <a:ea typeface="Calibri" panose="020F0502020204030204" pitchFamily="34" charset="0"/>
                <a:cs typeface="Times New Roman" panose="02020603050405020304" pitchFamily="18" charset="0"/>
              </a:rPr>
              <a:t>Cubic</a:t>
            </a:r>
            <a:r>
              <a:rPr lang="en-IN" sz="1600" i="1"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Calibri" panose="020F0502020204030204" pitchFamily="34" charset="0"/>
                <a:ea typeface="Calibri" panose="020F0502020204030204" pitchFamily="34" charset="0"/>
                <a:cs typeface="Times New Roman" panose="02020603050405020304" pitchFamily="18" charset="0"/>
              </a:rPr>
              <a:t>Feet</a:t>
            </a:r>
            <a:r>
              <a:rPr lang="en-IN" sz="1600" i="1"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Calibri" panose="020F0502020204030204" pitchFamily="34" charset="0"/>
                <a:ea typeface="Calibri" panose="020F0502020204030204" pitchFamily="34" charset="0"/>
                <a:cs typeface="Times New Roman" panose="02020603050405020304" pitchFamily="18" charset="0"/>
              </a:rPr>
              <a:t>per</a:t>
            </a:r>
            <a:r>
              <a:rPr lang="en-IN" sz="1600" i="1"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Calibri" panose="020F0502020204030204" pitchFamily="34" charset="0"/>
                <a:ea typeface="Calibri" panose="020F0502020204030204" pitchFamily="34" charset="0"/>
                <a:cs typeface="Times New Roman" panose="02020603050405020304" pitchFamily="18" charset="0"/>
              </a:rPr>
              <a:t>Minute and is the most common way to measure airflow. Areas are measured in square units (like square feet). Volumes (like a room full of air) are measured in cubic units — CFM determines how much cubic feet can be moved or exchanged each minute.</a:t>
            </a:r>
          </a:p>
          <a:p>
            <a:pPr>
              <a:spcAft>
                <a:spcPts val="1700"/>
              </a:spcAft>
            </a:pPr>
            <a:r>
              <a:rPr lang="en-IN" sz="1600" dirty="0">
                <a:solidFill>
                  <a:srgbClr val="444444"/>
                </a:solidFill>
                <a:effectLst/>
                <a:latin typeface="Times New Roman" panose="02020603050405020304" pitchFamily="18" charset="0"/>
                <a:ea typeface="Times New Roman" panose="02020603050405020304" pitchFamily="18" charset="0"/>
              </a:rPr>
              <a:t>Measuring cubic feet per minute isn’t as difficult as you might think: just measure the volume of the room and divide by how quickly you want to replace the air, and that’s it!</a:t>
            </a:r>
            <a:endParaRPr lang="en-IN" sz="16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4" name="Rectangle 3">
            <a:extLst>
              <a:ext uri="{FF2B5EF4-FFF2-40B4-BE49-F238E27FC236}">
                <a16:creationId xmlns:a16="http://schemas.microsoft.com/office/drawing/2014/main" id="{2BFD54BD-E07D-4F31-9756-897C179C4441}"/>
              </a:ext>
            </a:extLst>
          </p:cNvPr>
          <p:cNvSpPr/>
          <p:nvPr/>
        </p:nvSpPr>
        <p:spPr>
          <a:xfrm>
            <a:off x="1053854" y="681037"/>
            <a:ext cx="10084292" cy="79899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FOR CALCULATION WE NEED TO CONSIDER THREE MAIN 3 TERMS TO GET FLOW RATE   </a:t>
            </a:r>
            <a:endParaRPr lang="en-IN" sz="2000" dirty="0"/>
          </a:p>
        </p:txBody>
      </p:sp>
      <p:sp>
        <p:nvSpPr>
          <p:cNvPr id="5" name="TextBox 4">
            <a:extLst>
              <a:ext uri="{FF2B5EF4-FFF2-40B4-BE49-F238E27FC236}">
                <a16:creationId xmlns:a16="http://schemas.microsoft.com/office/drawing/2014/main" id="{9736C079-E96F-44E2-9710-02638567F6FB}"/>
              </a:ext>
            </a:extLst>
          </p:cNvPr>
          <p:cNvSpPr txBox="1"/>
          <p:nvPr/>
        </p:nvSpPr>
        <p:spPr>
          <a:xfrm>
            <a:off x="838198" y="3233795"/>
            <a:ext cx="10811257" cy="1728678"/>
          </a:xfrm>
          <a:prstGeom prst="rect">
            <a:avLst/>
          </a:prstGeom>
          <a:noFill/>
        </p:spPr>
        <p:txBody>
          <a:bodyPr wrap="square" rtlCol="0">
            <a:spAutoFit/>
          </a:bodyPr>
          <a:lstStyle/>
          <a:p>
            <a:pPr>
              <a:spcAft>
                <a:spcPts val="1700"/>
              </a:spcAft>
            </a:pPr>
            <a:r>
              <a:rPr lang="en-IN" sz="1800" b="1" dirty="0">
                <a:solidFill>
                  <a:srgbClr val="333333"/>
                </a:solidFill>
                <a:effectLst/>
                <a:ea typeface="Times New Roman" panose="02020603050405020304" pitchFamily="18" charset="0"/>
              </a:rPr>
              <a:t>CADR Explanation </a:t>
            </a:r>
            <a:endParaRPr lang="en-IN" sz="1800" b="1" dirty="0">
              <a:effectLst/>
              <a:ea typeface="Times New Roman" panose="02020603050405020304" pitchFamily="18" charset="0"/>
            </a:endParaRPr>
          </a:p>
          <a:p>
            <a:pPr marL="285750" indent="-285750">
              <a:spcAft>
                <a:spcPts val="1700"/>
              </a:spcAft>
              <a:buFont typeface="Arial" panose="020B0604020202020204" pitchFamily="34" charset="0"/>
              <a:buChar char="•"/>
            </a:pPr>
            <a:r>
              <a:rPr lang="en-IN" sz="1500" dirty="0">
                <a:solidFill>
                  <a:srgbClr val="333333"/>
                </a:solidFill>
                <a:effectLst/>
                <a:ea typeface="Times New Roman" panose="02020603050405020304" pitchFamily="18" charset="0"/>
              </a:rPr>
              <a:t>CADR or Clean Air Delivery Rate represents an air purifier’s efficiency (not effectiveness) similar to a car’s horsepower. It Indicates how fast an air purifier can filter the whole air (volumetric) of a room within a specific time.</a:t>
            </a:r>
            <a:endParaRPr lang="en-IN" sz="1500" dirty="0">
              <a:effectLst/>
              <a:ea typeface="Times New Roman" panose="02020603050405020304" pitchFamily="18" charset="0"/>
            </a:endParaRPr>
          </a:p>
          <a:p>
            <a:pPr marL="285750" indent="-285750">
              <a:spcAft>
                <a:spcPts val="1700"/>
              </a:spcAft>
              <a:buFont typeface="Arial" panose="020B0604020202020204" pitchFamily="34" charset="0"/>
              <a:buChar char="•"/>
            </a:pPr>
            <a:r>
              <a:rPr lang="en-IN" sz="1500" dirty="0">
                <a:solidFill>
                  <a:srgbClr val="333333"/>
                </a:solidFill>
                <a:effectLst/>
                <a:ea typeface="Times New Roman" panose="02020603050405020304" pitchFamily="18" charset="0"/>
              </a:rPr>
              <a:t>For example, A CADR of 200 cfm (cubic feet per minute) means it can deliver 200 cubic feet of air in every minute on its highest fan speed settings. It also can be expressed as the cubic meter per hour (m3/h).</a:t>
            </a:r>
            <a:endParaRPr lang="en-IN" sz="1500" dirty="0">
              <a:effectLst/>
              <a:ea typeface="Times New Roman" panose="02020603050405020304" pitchFamily="18" charset="0"/>
            </a:endParaRPr>
          </a:p>
        </p:txBody>
      </p:sp>
      <p:sp>
        <p:nvSpPr>
          <p:cNvPr id="6" name="TextBox 5">
            <a:extLst>
              <a:ext uri="{FF2B5EF4-FFF2-40B4-BE49-F238E27FC236}">
                <a16:creationId xmlns:a16="http://schemas.microsoft.com/office/drawing/2014/main" id="{5FE4EBC7-EC3D-47C6-8D47-E3F71B3339C1}"/>
              </a:ext>
            </a:extLst>
          </p:cNvPr>
          <p:cNvSpPr txBox="1"/>
          <p:nvPr/>
        </p:nvSpPr>
        <p:spPr>
          <a:xfrm>
            <a:off x="838199" y="5174785"/>
            <a:ext cx="10811256" cy="1523494"/>
          </a:xfrm>
          <a:prstGeom prst="rect">
            <a:avLst/>
          </a:prstGeom>
          <a:noFill/>
        </p:spPr>
        <p:txBody>
          <a:bodyPr wrap="square" rtlCol="0">
            <a:spAutoFit/>
          </a:bodyPr>
          <a:lstStyle/>
          <a:p>
            <a:pPr>
              <a:spcBef>
                <a:spcPts val="600"/>
              </a:spcBef>
              <a:spcAft>
                <a:spcPts val="600"/>
              </a:spcAft>
            </a:pPr>
            <a:r>
              <a:rPr lang="en-IN" b="1" dirty="0">
                <a:solidFill>
                  <a:srgbClr val="202122"/>
                </a:solidFill>
                <a:effectLst/>
                <a:ea typeface="Times New Roman" panose="02020603050405020304" pitchFamily="18" charset="0"/>
              </a:rPr>
              <a:t>Air Changes </a:t>
            </a:r>
            <a:r>
              <a:rPr lang="en-IN" b="1" dirty="0">
                <a:solidFill>
                  <a:srgbClr val="202122"/>
                </a:solidFill>
                <a:ea typeface="Times New Roman" panose="02020603050405020304" pitchFamily="18" charset="0"/>
              </a:rPr>
              <a:t>P</a:t>
            </a:r>
            <a:r>
              <a:rPr lang="en-IN" b="1" dirty="0">
                <a:solidFill>
                  <a:srgbClr val="202122"/>
                </a:solidFill>
                <a:effectLst/>
                <a:ea typeface="Times New Roman" panose="02020603050405020304" pitchFamily="18" charset="0"/>
              </a:rPr>
              <a:t>er </a:t>
            </a:r>
            <a:r>
              <a:rPr lang="en-IN" b="1" dirty="0">
                <a:solidFill>
                  <a:srgbClr val="202122"/>
                </a:solidFill>
                <a:ea typeface="Times New Roman" panose="02020603050405020304" pitchFamily="18" charset="0"/>
              </a:rPr>
              <a:t>H</a:t>
            </a:r>
            <a:r>
              <a:rPr lang="en-IN" b="1" dirty="0">
                <a:solidFill>
                  <a:srgbClr val="202122"/>
                </a:solidFill>
                <a:effectLst/>
                <a:ea typeface="Times New Roman" panose="02020603050405020304" pitchFamily="18" charset="0"/>
              </a:rPr>
              <a:t>our</a:t>
            </a:r>
          </a:p>
          <a:p>
            <a:pPr marL="285750" indent="-285750">
              <a:spcBef>
                <a:spcPts val="600"/>
              </a:spcBef>
              <a:spcAft>
                <a:spcPts val="600"/>
              </a:spcAft>
              <a:buFont typeface="Arial" panose="020B0604020202020204" pitchFamily="34" charset="0"/>
              <a:buChar char="•"/>
            </a:pPr>
            <a:r>
              <a:rPr lang="en-IN" sz="1500" dirty="0">
                <a:solidFill>
                  <a:srgbClr val="202122"/>
                </a:solidFill>
                <a:ea typeface="Times New Roman" panose="02020603050405020304" pitchFamily="18" charset="0"/>
              </a:rPr>
              <a:t>A</a:t>
            </a:r>
            <a:r>
              <a:rPr lang="en-IN" sz="1500" dirty="0">
                <a:solidFill>
                  <a:srgbClr val="202122"/>
                </a:solidFill>
                <a:effectLst/>
                <a:ea typeface="Times New Roman" panose="02020603050405020304" pitchFamily="18" charset="0"/>
              </a:rPr>
              <a:t>bbreviated ACPH or ACH, or </a:t>
            </a:r>
            <a:r>
              <a:rPr lang="en-IN" sz="1500" b="1" dirty="0">
                <a:solidFill>
                  <a:srgbClr val="202122"/>
                </a:solidFill>
                <a:effectLst/>
                <a:ea typeface="Times New Roman" panose="02020603050405020304" pitchFamily="18" charset="0"/>
              </a:rPr>
              <a:t>air change rate</a:t>
            </a:r>
            <a:r>
              <a:rPr lang="en-IN" sz="1500" dirty="0">
                <a:solidFill>
                  <a:srgbClr val="202122"/>
                </a:solidFill>
                <a:effectLst/>
                <a:ea typeface="Times New Roman" panose="02020603050405020304" pitchFamily="18" charset="0"/>
              </a:rPr>
              <a:t> is a measure of the air volume added to or removed from a space in one hour, divided by the volume of the space. If the air in the space is either uniform or perfectly mixed, air changes per hour is a measure of how many times the air within a defined space is replaced each hour.</a:t>
            </a:r>
            <a:endParaRPr lang="en-IN" sz="1500" dirty="0">
              <a:effectLst/>
              <a:ea typeface="Times New Roman" panose="02020603050405020304" pitchFamily="18" charset="0"/>
            </a:endParaRPr>
          </a:p>
          <a:p>
            <a:endParaRPr lang="en-IN" sz="1500" dirty="0"/>
          </a:p>
        </p:txBody>
      </p:sp>
    </p:spTree>
    <p:extLst>
      <p:ext uri="{BB962C8B-B14F-4D97-AF65-F5344CB8AC3E}">
        <p14:creationId xmlns:p14="http://schemas.microsoft.com/office/powerpoint/2010/main" val="1049689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3067-C991-4AE0-AD48-CBE11AE3A352}"/>
              </a:ext>
            </a:extLst>
          </p:cNvPr>
          <p:cNvSpPr>
            <a:spLocks noGrp="1"/>
          </p:cNvSpPr>
          <p:nvPr>
            <p:ph type="title"/>
          </p:nvPr>
        </p:nvSpPr>
        <p:spPr>
          <a:xfrm>
            <a:off x="838200" y="196449"/>
            <a:ext cx="10515600" cy="929469"/>
          </a:xfrm>
        </p:spPr>
        <p:txBody>
          <a:bodyPr>
            <a:normAutofit/>
          </a:bodyPr>
          <a:lstStyle/>
          <a:p>
            <a:pPr algn="ctr"/>
            <a:r>
              <a:rPr lang="en-US" sz="4000" dirty="0">
                <a:latin typeface="+mn-lt"/>
              </a:rPr>
              <a:t>Calculation of CFM</a:t>
            </a:r>
            <a:endParaRPr lang="en-IN" sz="4000" dirty="0">
              <a:latin typeface="+mn-lt"/>
            </a:endParaRPr>
          </a:p>
        </p:txBody>
      </p:sp>
      <p:sp>
        <p:nvSpPr>
          <p:cNvPr id="3" name="Content Placeholder 2">
            <a:extLst>
              <a:ext uri="{FF2B5EF4-FFF2-40B4-BE49-F238E27FC236}">
                <a16:creationId xmlns:a16="http://schemas.microsoft.com/office/drawing/2014/main" id="{2A581C67-07CB-4ACD-972B-D3EDF0A4C956}"/>
              </a:ext>
            </a:extLst>
          </p:cNvPr>
          <p:cNvSpPr>
            <a:spLocks noGrp="1"/>
          </p:cNvSpPr>
          <p:nvPr>
            <p:ph idx="1"/>
          </p:nvPr>
        </p:nvSpPr>
        <p:spPr>
          <a:xfrm>
            <a:off x="620697" y="2316503"/>
            <a:ext cx="10515600" cy="1494237"/>
          </a:xfrm>
        </p:spPr>
        <p:txBody>
          <a:bodyPr/>
          <a:lstStyle/>
          <a:p>
            <a:pPr marL="0" indent="0">
              <a:buNone/>
            </a:pPr>
            <a:r>
              <a:rPr lang="en-US" sz="2400" b="1" dirty="0"/>
              <a:t>AIR FLOW RATE (Q) FOR STANDARD ROOM SIZE</a:t>
            </a:r>
          </a:p>
          <a:p>
            <a:pPr marL="0" indent="0">
              <a:buNone/>
            </a:pPr>
            <a:r>
              <a:rPr lang="en-US" sz="2400" b="1" dirty="0"/>
              <a:t>Volume of Room in Feet=   15.8*15.8*10 cubic feet </a:t>
            </a:r>
          </a:p>
          <a:p>
            <a:pPr marL="0" indent="0">
              <a:buNone/>
            </a:pPr>
            <a:r>
              <a:rPr lang="en-US" sz="2400" b="1" dirty="0"/>
              <a:t>Air change per hour= 6</a:t>
            </a:r>
          </a:p>
          <a:p>
            <a:pPr marL="0" indent="0">
              <a:buNone/>
            </a:pPr>
            <a:endParaRPr lang="en-IN" dirty="0"/>
          </a:p>
        </p:txBody>
      </p:sp>
      <p:sp>
        <p:nvSpPr>
          <p:cNvPr id="4" name="TextBox 3">
            <a:extLst>
              <a:ext uri="{FF2B5EF4-FFF2-40B4-BE49-F238E27FC236}">
                <a16:creationId xmlns:a16="http://schemas.microsoft.com/office/drawing/2014/main" id="{C4B72FB6-7D64-4ECD-9953-2ED19BD75989}"/>
              </a:ext>
            </a:extLst>
          </p:cNvPr>
          <p:cNvSpPr txBox="1"/>
          <p:nvPr/>
        </p:nvSpPr>
        <p:spPr>
          <a:xfrm>
            <a:off x="620697" y="1486606"/>
            <a:ext cx="8003960" cy="461665"/>
          </a:xfrm>
          <a:prstGeom prst="rect">
            <a:avLst/>
          </a:prstGeom>
          <a:noFill/>
        </p:spPr>
        <p:txBody>
          <a:bodyPr wrap="square" rtlCol="0">
            <a:spAutoFit/>
          </a:bodyPr>
          <a:lstStyle/>
          <a:p>
            <a:r>
              <a:rPr lang="en-US" sz="2400" b="1" dirty="0"/>
              <a:t>FORMULA FOR CFM CALCULATION :    (Volume * ACPH )/60</a:t>
            </a:r>
            <a:endParaRPr lang="en-IN" sz="2400" b="1" dirty="0"/>
          </a:p>
        </p:txBody>
      </p:sp>
      <p:sp>
        <p:nvSpPr>
          <p:cNvPr id="5" name="TextBox 4">
            <a:extLst>
              <a:ext uri="{FF2B5EF4-FFF2-40B4-BE49-F238E27FC236}">
                <a16:creationId xmlns:a16="http://schemas.microsoft.com/office/drawing/2014/main" id="{0D9ADA60-286B-4B23-8915-BDB180AD87C9}"/>
              </a:ext>
            </a:extLst>
          </p:cNvPr>
          <p:cNvSpPr txBox="1"/>
          <p:nvPr/>
        </p:nvSpPr>
        <p:spPr>
          <a:xfrm>
            <a:off x="620697" y="4085540"/>
            <a:ext cx="7773140" cy="800219"/>
          </a:xfrm>
          <a:prstGeom prst="rect">
            <a:avLst/>
          </a:prstGeom>
          <a:noFill/>
        </p:spPr>
        <p:txBody>
          <a:bodyPr wrap="square" rtlCol="0">
            <a:spAutoFit/>
          </a:bodyPr>
          <a:lstStyle/>
          <a:p>
            <a:r>
              <a:rPr lang="en-US" sz="2800" b="1" dirty="0"/>
              <a:t>Q= ( (15.8*15.8*10)*6  ) / 60   = 250 CFM</a:t>
            </a:r>
          </a:p>
          <a:p>
            <a:endParaRPr lang="en-IN" dirty="0"/>
          </a:p>
        </p:txBody>
      </p:sp>
      <p:sp>
        <p:nvSpPr>
          <p:cNvPr id="6" name="TextBox 5">
            <a:extLst>
              <a:ext uri="{FF2B5EF4-FFF2-40B4-BE49-F238E27FC236}">
                <a16:creationId xmlns:a16="http://schemas.microsoft.com/office/drawing/2014/main" id="{EBBF94ED-519A-4749-922E-136D1515A9DF}"/>
              </a:ext>
            </a:extLst>
          </p:cNvPr>
          <p:cNvSpPr txBox="1"/>
          <p:nvPr/>
        </p:nvSpPr>
        <p:spPr>
          <a:xfrm>
            <a:off x="620697" y="4815712"/>
            <a:ext cx="10121283" cy="1292662"/>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CFM is determination of unit’s clean air delivery rate (CADR)</a:t>
            </a:r>
          </a:p>
          <a:p>
            <a:pPr marL="342900" indent="-342900">
              <a:buFont typeface="Arial" panose="020B0604020202020204" pitchFamily="34" charset="0"/>
              <a:buChar char="•"/>
            </a:pPr>
            <a:r>
              <a:rPr lang="en-US" sz="2000" b="1" dirty="0"/>
              <a:t>CFM of a room is a mathematical process of figuring the room’s cubic area as well as the rate at which we desire the air to circulate throughout the room .</a:t>
            </a:r>
          </a:p>
          <a:p>
            <a:endParaRPr lang="en-IN" dirty="0"/>
          </a:p>
        </p:txBody>
      </p:sp>
    </p:spTree>
    <p:extLst>
      <p:ext uri="{BB962C8B-B14F-4D97-AF65-F5344CB8AC3E}">
        <p14:creationId xmlns:p14="http://schemas.microsoft.com/office/powerpoint/2010/main" val="2947686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B576-7251-4516-9BDE-66081CC63BC7}"/>
              </a:ext>
            </a:extLst>
          </p:cNvPr>
          <p:cNvSpPr>
            <a:spLocks noGrp="1"/>
          </p:cNvSpPr>
          <p:nvPr>
            <p:ph type="title"/>
          </p:nvPr>
        </p:nvSpPr>
        <p:spPr>
          <a:xfrm>
            <a:off x="603683" y="196449"/>
            <a:ext cx="10884022" cy="815605"/>
          </a:xfrm>
        </p:spPr>
        <p:txBody>
          <a:bodyPr/>
          <a:lstStyle/>
          <a:p>
            <a:pPr algn="ctr"/>
            <a:r>
              <a:rPr lang="en-US" dirty="0"/>
              <a:t>AQI- Air Quality index for Domestic Use</a:t>
            </a:r>
            <a:endParaRPr lang="en-IN" dirty="0"/>
          </a:p>
        </p:txBody>
      </p:sp>
      <p:sp>
        <p:nvSpPr>
          <p:cNvPr id="3" name="Content Placeholder 2">
            <a:extLst>
              <a:ext uri="{FF2B5EF4-FFF2-40B4-BE49-F238E27FC236}">
                <a16:creationId xmlns:a16="http://schemas.microsoft.com/office/drawing/2014/main" id="{2E4B0689-4BE6-40CA-A7F0-244BCB43D0FA}"/>
              </a:ext>
            </a:extLst>
          </p:cNvPr>
          <p:cNvSpPr>
            <a:spLocks noGrp="1"/>
          </p:cNvSpPr>
          <p:nvPr>
            <p:ph idx="1"/>
          </p:nvPr>
        </p:nvSpPr>
        <p:spPr>
          <a:xfrm>
            <a:off x="736848" y="1088344"/>
            <a:ext cx="11079331" cy="1157272"/>
          </a:xfrm>
        </p:spPr>
        <p:txBody>
          <a:bodyPr/>
          <a:lstStyle/>
          <a:p>
            <a:pPr marL="0" indent="0">
              <a:buNone/>
            </a:pPr>
            <a:r>
              <a:rPr lang="en-US" dirty="0"/>
              <a:t>Targeted Pollutants and Gas to make hospitable environment at home or workplace </a:t>
            </a:r>
            <a:endParaRPr lang="en-IN" dirty="0"/>
          </a:p>
        </p:txBody>
      </p:sp>
      <p:sp>
        <p:nvSpPr>
          <p:cNvPr id="4" name="TextBox 3">
            <a:extLst>
              <a:ext uri="{FF2B5EF4-FFF2-40B4-BE49-F238E27FC236}">
                <a16:creationId xmlns:a16="http://schemas.microsoft.com/office/drawing/2014/main" id="{BAA87852-659E-477C-83BB-20A6B5B9C1E1}"/>
              </a:ext>
            </a:extLst>
          </p:cNvPr>
          <p:cNvSpPr txBox="1"/>
          <p:nvPr/>
        </p:nvSpPr>
        <p:spPr>
          <a:xfrm>
            <a:off x="674703" y="2237147"/>
            <a:ext cx="6809171" cy="1477328"/>
          </a:xfrm>
          <a:prstGeom prst="rect">
            <a:avLst/>
          </a:prstGeom>
          <a:noFill/>
        </p:spPr>
        <p:txBody>
          <a:bodyPr wrap="square" rtlCol="0">
            <a:spAutoFit/>
          </a:bodyPr>
          <a:lstStyle/>
          <a:p>
            <a:pPr marL="342900" indent="-342900">
              <a:buFont typeface="+mj-lt"/>
              <a:buAutoNum type="arabicPeriod"/>
            </a:pPr>
            <a:r>
              <a:rPr lang="en-US" dirty="0"/>
              <a:t>PM 2.5 And PM 10 </a:t>
            </a:r>
          </a:p>
          <a:p>
            <a:pPr marL="342900" indent="-342900">
              <a:buFont typeface="+mj-lt"/>
              <a:buAutoNum type="arabicPeriod"/>
            </a:pPr>
            <a:r>
              <a:rPr lang="en-US" dirty="0"/>
              <a:t>Carbon Dioxide (CO</a:t>
            </a:r>
            <a:r>
              <a:rPr lang="en-US" baseline="-25000" dirty="0"/>
              <a:t>2</a:t>
            </a:r>
            <a:r>
              <a:rPr lang="en-US" dirty="0"/>
              <a:t>)</a:t>
            </a:r>
          </a:p>
          <a:p>
            <a:pPr marL="342900" indent="-342900">
              <a:buFont typeface="+mj-lt"/>
              <a:buAutoNum type="arabicPeriod"/>
            </a:pPr>
            <a:r>
              <a:rPr lang="en-US" dirty="0"/>
              <a:t>Nitrogen Dioxide (NO</a:t>
            </a:r>
            <a:r>
              <a:rPr lang="en-US" baseline="-25000" dirty="0"/>
              <a:t>2</a:t>
            </a:r>
            <a:r>
              <a:rPr lang="en-US" dirty="0"/>
              <a:t>)</a:t>
            </a:r>
          </a:p>
          <a:p>
            <a:pPr marL="342900" indent="-342900">
              <a:buFont typeface="+mj-lt"/>
              <a:buAutoNum type="arabicPeriod"/>
            </a:pPr>
            <a:r>
              <a:rPr lang="en-US" dirty="0"/>
              <a:t>Carbon Monoxide (CO)</a:t>
            </a:r>
          </a:p>
          <a:p>
            <a:pPr marL="342900" indent="-342900">
              <a:buFont typeface="+mj-lt"/>
              <a:buAutoNum type="arabicPeriod"/>
            </a:pPr>
            <a:r>
              <a:rPr lang="en-US" dirty="0"/>
              <a:t>Volatile Organic Compounds (VOCs)</a:t>
            </a:r>
            <a:endParaRPr lang="en-IN" dirty="0"/>
          </a:p>
        </p:txBody>
      </p:sp>
      <p:sp>
        <p:nvSpPr>
          <p:cNvPr id="5" name="TextBox 4">
            <a:extLst>
              <a:ext uri="{FF2B5EF4-FFF2-40B4-BE49-F238E27FC236}">
                <a16:creationId xmlns:a16="http://schemas.microsoft.com/office/drawing/2014/main" id="{6E05AD38-E474-4860-A3ED-DEA3CC1BE499}"/>
              </a:ext>
            </a:extLst>
          </p:cNvPr>
          <p:cNvSpPr txBox="1"/>
          <p:nvPr/>
        </p:nvSpPr>
        <p:spPr>
          <a:xfrm>
            <a:off x="674703" y="3790765"/>
            <a:ext cx="4554517" cy="461665"/>
          </a:xfrm>
          <a:prstGeom prst="rect">
            <a:avLst/>
          </a:prstGeom>
          <a:noFill/>
        </p:spPr>
        <p:txBody>
          <a:bodyPr wrap="none" rtlCol="0">
            <a:spAutoFit/>
          </a:bodyPr>
          <a:lstStyle/>
          <a:p>
            <a:r>
              <a:rPr lang="en-US" sz="2400" dirty="0"/>
              <a:t>Safety Level for pollutants and Gas </a:t>
            </a:r>
            <a:endParaRPr lang="en-IN" sz="2400" dirty="0"/>
          </a:p>
        </p:txBody>
      </p:sp>
      <p:graphicFrame>
        <p:nvGraphicFramePr>
          <p:cNvPr id="7" name="Table 7">
            <a:extLst>
              <a:ext uri="{FF2B5EF4-FFF2-40B4-BE49-F238E27FC236}">
                <a16:creationId xmlns:a16="http://schemas.microsoft.com/office/drawing/2014/main" id="{AA573163-FA5F-4023-B566-C3728163454B}"/>
              </a:ext>
            </a:extLst>
          </p:cNvPr>
          <p:cNvGraphicFramePr>
            <a:graphicFrameLocks noGrp="1"/>
          </p:cNvGraphicFramePr>
          <p:nvPr>
            <p:extLst>
              <p:ext uri="{D42A27DB-BD31-4B8C-83A1-F6EECF244321}">
                <p14:modId xmlns:p14="http://schemas.microsoft.com/office/powerpoint/2010/main" val="3480651313"/>
              </p:ext>
            </p:extLst>
          </p:nvPr>
        </p:nvGraphicFramePr>
        <p:xfrm>
          <a:off x="674703" y="4328720"/>
          <a:ext cx="9951867" cy="2225040"/>
        </p:xfrm>
        <a:graphic>
          <a:graphicData uri="http://schemas.openxmlformats.org/drawingml/2006/table">
            <a:tbl>
              <a:tblPr firstRow="1" bandRow="1">
                <a:tableStyleId>{5C22544A-7EE6-4342-B048-85BDC9FD1C3A}</a:tableStyleId>
              </a:tblPr>
              <a:tblGrid>
                <a:gridCol w="3317289">
                  <a:extLst>
                    <a:ext uri="{9D8B030D-6E8A-4147-A177-3AD203B41FA5}">
                      <a16:colId xmlns:a16="http://schemas.microsoft.com/office/drawing/2014/main" val="1151754831"/>
                    </a:ext>
                  </a:extLst>
                </a:gridCol>
                <a:gridCol w="3317289">
                  <a:extLst>
                    <a:ext uri="{9D8B030D-6E8A-4147-A177-3AD203B41FA5}">
                      <a16:colId xmlns:a16="http://schemas.microsoft.com/office/drawing/2014/main" val="2622869861"/>
                    </a:ext>
                  </a:extLst>
                </a:gridCol>
                <a:gridCol w="3317289">
                  <a:extLst>
                    <a:ext uri="{9D8B030D-6E8A-4147-A177-3AD203B41FA5}">
                      <a16:colId xmlns:a16="http://schemas.microsoft.com/office/drawing/2014/main" val="4250439125"/>
                    </a:ext>
                  </a:extLst>
                </a:gridCol>
              </a:tblGrid>
              <a:tr h="370840">
                <a:tc>
                  <a:txBody>
                    <a:bodyPr/>
                    <a:lstStyle/>
                    <a:p>
                      <a:r>
                        <a:rPr lang="en-US" dirty="0"/>
                        <a:t>SENSOR</a:t>
                      </a:r>
                      <a:endParaRPr lang="en-IN" dirty="0"/>
                    </a:p>
                  </a:txBody>
                  <a:tcPr/>
                </a:tc>
                <a:tc>
                  <a:txBody>
                    <a:bodyPr/>
                    <a:lstStyle/>
                    <a:p>
                      <a:r>
                        <a:rPr lang="en-US" dirty="0"/>
                        <a:t>POLLUTANTS AND GAS</a:t>
                      </a:r>
                      <a:endParaRPr lang="en-IN" dirty="0"/>
                    </a:p>
                  </a:txBody>
                  <a:tcPr/>
                </a:tc>
                <a:tc>
                  <a:txBody>
                    <a:bodyPr/>
                    <a:lstStyle/>
                    <a:p>
                      <a:r>
                        <a:rPr lang="en-US" dirty="0"/>
                        <a:t>SAFETY LEVEL</a:t>
                      </a:r>
                      <a:endParaRPr lang="en-IN" dirty="0"/>
                    </a:p>
                  </a:txBody>
                  <a:tcPr/>
                </a:tc>
                <a:extLst>
                  <a:ext uri="{0D108BD9-81ED-4DB2-BD59-A6C34878D82A}">
                    <a16:rowId xmlns:a16="http://schemas.microsoft.com/office/drawing/2014/main" val="2658203652"/>
                  </a:ext>
                </a:extLst>
              </a:tr>
              <a:tr h="370840">
                <a:tc>
                  <a:txBody>
                    <a:bodyPr/>
                    <a:lstStyle/>
                    <a:p>
                      <a:r>
                        <a:rPr lang="en-US" dirty="0"/>
                        <a:t>MQ 135</a:t>
                      </a:r>
                      <a:endParaRPr lang="en-IN" dirty="0"/>
                    </a:p>
                  </a:txBody>
                  <a:tcPr/>
                </a:tc>
                <a:tc>
                  <a:txBody>
                    <a:bodyPr/>
                    <a:lstStyle/>
                    <a:p>
                      <a:r>
                        <a:rPr lang="en-US" dirty="0"/>
                        <a:t>PM 2.5</a:t>
                      </a:r>
                      <a:endParaRPr lang="en-IN" dirty="0"/>
                    </a:p>
                  </a:txBody>
                  <a:tcPr/>
                </a:tc>
                <a:tc>
                  <a:txBody>
                    <a:bodyPr/>
                    <a:lstStyle/>
                    <a:p>
                      <a:r>
                        <a:rPr lang="en-US" dirty="0"/>
                        <a:t>60ppm or 35.5ug/m</a:t>
                      </a:r>
                      <a:r>
                        <a:rPr lang="en-US" baseline="-25000" dirty="0"/>
                        <a:t>3</a:t>
                      </a:r>
                      <a:endParaRPr lang="en-IN" baseline="-25000" dirty="0"/>
                    </a:p>
                  </a:txBody>
                  <a:tcPr/>
                </a:tc>
                <a:extLst>
                  <a:ext uri="{0D108BD9-81ED-4DB2-BD59-A6C34878D82A}">
                    <a16:rowId xmlns:a16="http://schemas.microsoft.com/office/drawing/2014/main" val="3833251865"/>
                  </a:ext>
                </a:extLst>
              </a:tr>
              <a:tr h="370840">
                <a:tc>
                  <a:txBody>
                    <a:bodyPr/>
                    <a:lstStyle/>
                    <a:p>
                      <a:r>
                        <a:rPr lang="en-US" dirty="0"/>
                        <a:t>MQ 135</a:t>
                      </a:r>
                      <a:endParaRPr lang="en-IN" dirty="0"/>
                    </a:p>
                  </a:txBody>
                  <a:tcPr/>
                </a:tc>
                <a:tc>
                  <a:txBody>
                    <a:bodyPr/>
                    <a:lstStyle/>
                    <a:p>
                      <a:r>
                        <a:rPr lang="en-US" dirty="0"/>
                        <a:t>PM 10</a:t>
                      </a:r>
                      <a:endParaRPr lang="en-IN" dirty="0"/>
                    </a:p>
                  </a:txBody>
                  <a:tcPr/>
                </a:tc>
                <a:tc>
                  <a:txBody>
                    <a:bodyPr/>
                    <a:lstStyle/>
                    <a:p>
                      <a:r>
                        <a:rPr lang="en-US" dirty="0"/>
                        <a:t>100ppm or 54.ug/m</a:t>
                      </a:r>
                      <a:r>
                        <a:rPr lang="en-US" baseline="-25000" dirty="0"/>
                        <a:t>3</a:t>
                      </a:r>
                      <a:endParaRPr lang="en-IN" baseline="-25000" dirty="0"/>
                    </a:p>
                  </a:txBody>
                  <a:tcPr/>
                </a:tc>
                <a:extLst>
                  <a:ext uri="{0D108BD9-81ED-4DB2-BD59-A6C34878D82A}">
                    <a16:rowId xmlns:a16="http://schemas.microsoft.com/office/drawing/2014/main" val="2163098763"/>
                  </a:ext>
                </a:extLst>
              </a:tr>
              <a:tr h="370840">
                <a:tc>
                  <a:txBody>
                    <a:bodyPr/>
                    <a:lstStyle/>
                    <a:p>
                      <a:r>
                        <a:rPr lang="en-US" dirty="0"/>
                        <a:t>MQ 135</a:t>
                      </a:r>
                      <a:endParaRPr lang="en-IN" dirty="0"/>
                    </a:p>
                  </a:txBody>
                  <a:tcPr/>
                </a:tc>
                <a:tc>
                  <a:txBody>
                    <a:bodyPr/>
                    <a:lstStyle/>
                    <a:p>
                      <a:r>
                        <a:rPr lang="en-US" dirty="0"/>
                        <a:t>Carbon Dioxide (CO</a:t>
                      </a:r>
                      <a:r>
                        <a:rPr lang="en-US" baseline="-25000" dirty="0"/>
                        <a:t>2</a:t>
                      </a:r>
                      <a:r>
                        <a:rPr lang="en-US" dirty="0"/>
                        <a:t>)</a:t>
                      </a:r>
                      <a:endParaRPr lang="en-IN" dirty="0"/>
                    </a:p>
                  </a:txBody>
                  <a:tcPr/>
                </a:tc>
                <a:tc>
                  <a:txBody>
                    <a:bodyPr/>
                    <a:lstStyle/>
                    <a:p>
                      <a:r>
                        <a:rPr lang="en-US" dirty="0"/>
                        <a:t>1000 PPM</a:t>
                      </a:r>
                      <a:endParaRPr lang="en-IN" dirty="0"/>
                    </a:p>
                  </a:txBody>
                  <a:tcPr/>
                </a:tc>
                <a:extLst>
                  <a:ext uri="{0D108BD9-81ED-4DB2-BD59-A6C34878D82A}">
                    <a16:rowId xmlns:a16="http://schemas.microsoft.com/office/drawing/2014/main" val="2621329539"/>
                  </a:ext>
                </a:extLst>
              </a:tr>
              <a:tr h="370840">
                <a:tc>
                  <a:txBody>
                    <a:bodyPr/>
                    <a:lstStyle/>
                    <a:p>
                      <a:r>
                        <a:rPr lang="en-US" dirty="0"/>
                        <a:t>MQ 135</a:t>
                      </a:r>
                      <a:endParaRPr lang="en-IN" dirty="0"/>
                    </a:p>
                  </a:txBody>
                  <a:tcPr/>
                </a:tc>
                <a:tc>
                  <a:txBody>
                    <a:bodyPr/>
                    <a:lstStyle/>
                    <a:p>
                      <a:r>
                        <a:rPr lang="en-US" dirty="0"/>
                        <a:t>Nitrogen Dioxide (NO</a:t>
                      </a:r>
                      <a:r>
                        <a:rPr lang="en-US" baseline="-25000" dirty="0"/>
                        <a:t>2</a:t>
                      </a:r>
                      <a:r>
                        <a:rPr lang="en-US" dirty="0"/>
                        <a:t>)</a:t>
                      </a:r>
                      <a:endParaRPr lang="en-IN" dirty="0"/>
                    </a:p>
                  </a:txBody>
                  <a:tcPr/>
                </a:tc>
                <a:tc>
                  <a:txBody>
                    <a:bodyPr/>
                    <a:lstStyle/>
                    <a:p>
                      <a:r>
                        <a:rPr lang="en-US" dirty="0"/>
                        <a:t>5 PPM or 9mg/m</a:t>
                      </a:r>
                      <a:r>
                        <a:rPr lang="en-US" baseline="-25000" dirty="0"/>
                        <a:t>3</a:t>
                      </a:r>
                      <a:endParaRPr lang="en-IN" baseline="-25000" dirty="0"/>
                    </a:p>
                  </a:txBody>
                  <a:tcPr/>
                </a:tc>
                <a:extLst>
                  <a:ext uri="{0D108BD9-81ED-4DB2-BD59-A6C34878D82A}">
                    <a16:rowId xmlns:a16="http://schemas.microsoft.com/office/drawing/2014/main" val="4073323908"/>
                  </a:ext>
                </a:extLst>
              </a:tr>
              <a:tr h="370840">
                <a:tc>
                  <a:txBody>
                    <a:bodyPr/>
                    <a:lstStyle/>
                    <a:p>
                      <a:r>
                        <a:rPr lang="en-US" dirty="0"/>
                        <a:t>MQ 7</a:t>
                      </a:r>
                      <a:endParaRPr lang="en-IN" dirty="0"/>
                    </a:p>
                  </a:txBody>
                  <a:tcPr/>
                </a:tc>
                <a:tc>
                  <a:txBody>
                    <a:bodyPr/>
                    <a:lstStyle/>
                    <a:p>
                      <a:r>
                        <a:rPr lang="en-US" dirty="0"/>
                        <a:t>Carbon Monoxide (CO)</a:t>
                      </a:r>
                      <a:endParaRPr lang="en-IN" dirty="0"/>
                    </a:p>
                  </a:txBody>
                  <a:tcPr/>
                </a:tc>
                <a:tc>
                  <a:txBody>
                    <a:bodyPr/>
                    <a:lstStyle/>
                    <a:p>
                      <a:r>
                        <a:rPr lang="en-US" dirty="0"/>
                        <a:t>50 ppm</a:t>
                      </a:r>
                      <a:endParaRPr lang="en-IN" dirty="0"/>
                    </a:p>
                  </a:txBody>
                  <a:tcPr/>
                </a:tc>
                <a:extLst>
                  <a:ext uri="{0D108BD9-81ED-4DB2-BD59-A6C34878D82A}">
                    <a16:rowId xmlns:a16="http://schemas.microsoft.com/office/drawing/2014/main" val="1345065396"/>
                  </a:ext>
                </a:extLst>
              </a:tr>
            </a:tbl>
          </a:graphicData>
        </a:graphic>
      </p:graphicFrame>
    </p:spTree>
    <p:extLst>
      <p:ext uri="{BB962C8B-B14F-4D97-AF65-F5344CB8AC3E}">
        <p14:creationId xmlns:p14="http://schemas.microsoft.com/office/powerpoint/2010/main" val="3994475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6F4E-7474-4C8B-9684-12CA70BA4954}"/>
              </a:ext>
            </a:extLst>
          </p:cNvPr>
          <p:cNvSpPr>
            <a:spLocks noGrp="1"/>
          </p:cNvSpPr>
          <p:nvPr>
            <p:ph type="title"/>
          </p:nvPr>
        </p:nvSpPr>
        <p:spPr>
          <a:xfrm>
            <a:off x="838200" y="365126"/>
            <a:ext cx="10515600" cy="584786"/>
          </a:xfrm>
        </p:spPr>
        <p:txBody>
          <a:bodyPr>
            <a:normAutofit fontScale="90000"/>
          </a:bodyPr>
          <a:lstStyle/>
          <a:p>
            <a:pPr algn="ctr"/>
            <a:r>
              <a:rPr lang="en-US" dirty="0"/>
              <a:t>Electronic System </a:t>
            </a:r>
            <a:endParaRPr lang="en-IN" dirty="0"/>
          </a:p>
        </p:txBody>
      </p:sp>
      <p:sp>
        <p:nvSpPr>
          <p:cNvPr id="3" name="Content Placeholder 2">
            <a:extLst>
              <a:ext uri="{FF2B5EF4-FFF2-40B4-BE49-F238E27FC236}">
                <a16:creationId xmlns:a16="http://schemas.microsoft.com/office/drawing/2014/main" id="{7BECAA36-3AC1-46D3-AE6C-708AE1CDD9A6}"/>
              </a:ext>
            </a:extLst>
          </p:cNvPr>
          <p:cNvSpPr>
            <a:spLocks noGrp="1"/>
          </p:cNvSpPr>
          <p:nvPr>
            <p:ph idx="1"/>
          </p:nvPr>
        </p:nvSpPr>
        <p:spPr>
          <a:xfrm>
            <a:off x="838200" y="1171852"/>
            <a:ext cx="4074112" cy="781235"/>
          </a:xfrm>
        </p:spPr>
        <p:txBody>
          <a:bodyPr/>
          <a:lstStyle/>
          <a:p>
            <a:pPr marL="0" indent="0">
              <a:buNone/>
            </a:pPr>
            <a:r>
              <a:rPr lang="en-US" dirty="0"/>
              <a:t>1. Arduino Uno </a:t>
            </a:r>
            <a:endParaRPr lang="en-IN" dirty="0"/>
          </a:p>
        </p:txBody>
      </p:sp>
      <p:pic>
        <p:nvPicPr>
          <p:cNvPr id="5" name="Picture 4">
            <a:extLst>
              <a:ext uri="{FF2B5EF4-FFF2-40B4-BE49-F238E27FC236}">
                <a16:creationId xmlns:a16="http://schemas.microsoft.com/office/drawing/2014/main" id="{88804B50-EE12-47C9-916D-4129101114CF}"/>
              </a:ext>
            </a:extLst>
          </p:cNvPr>
          <p:cNvPicPr>
            <a:picLocks noChangeAspect="1"/>
          </p:cNvPicPr>
          <p:nvPr/>
        </p:nvPicPr>
        <p:blipFill>
          <a:blip r:embed="rId2"/>
          <a:stretch>
            <a:fillRect/>
          </a:stretch>
        </p:blipFill>
        <p:spPr>
          <a:xfrm>
            <a:off x="7279689" y="1370028"/>
            <a:ext cx="4693929" cy="2731456"/>
          </a:xfrm>
          <a:prstGeom prst="rect">
            <a:avLst/>
          </a:prstGeom>
        </p:spPr>
      </p:pic>
      <p:sp>
        <p:nvSpPr>
          <p:cNvPr id="9" name="TextBox 8">
            <a:extLst>
              <a:ext uri="{FF2B5EF4-FFF2-40B4-BE49-F238E27FC236}">
                <a16:creationId xmlns:a16="http://schemas.microsoft.com/office/drawing/2014/main" id="{971A504B-979C-43D4-AA75-72E1C708126F}"/>
              </a:ext>
            </a:extLst>
          </p:cNvPr>
          <p:cNvSpPr txBox="1"/>
          <p:nvPr/>
        </p:nvSpPr>
        <p:spPr>
          <a:xfrm>
            <a:off x="838200" y="2175027"/>
            <a:ext cx="5766786" cy="1477328"/>
          </a:xfrm>
          <a:prstGeom prst="rect">
            <a:avLst/>
          </a:prstGeom>
          <a:noFill/>
        </p:spPr>
        <p:txBody>
          <a:bodyPr wrap="square" rtlCol="0">
            <a:spAutoFit/>
          </a:bodyPr>
          <a:lstStyle/>
          <a:p>
            <a:pPr algn="just"/>
            <a:r>
              <a:rPr lang="en-US" dirty="0"/>
              <a:t>The Uno is a microcontroller board based on the ATmega328P. It has 14 digital input/output pins (of which 6 can be used as PWM outputs), 6 analog inputs, a 16 MHz quartz crystal, a USB connection, a power jack, an ICSP header and a reset button.</a:t>
            </a:r>
            <a:endParaRPr lang="en-IN" dirty="0"/>
          </a:p>
        </p:txBody>
      </p:sp>
      <p:pic>
        <p:nvPicPr>
          <p:cNvPr id="13" name="Picture 12">
            <a:extLst>
              <a:ext uri="{FF2B5EF4-FFF2-40B4-BE49-F238E27FC236}">
                <a16:creationId xmlns:a16="http://schemas.microsoft.com/office/drawing/2014/main" id="{3C06F0E8-38C9-408A-8845-DC12969E4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726" y="4129689"/>
            <a:ext cx="6684547" cy="2460687"/>
          </a:xfrm>
          <a:prstGeom prst="rect">
            <a:avLst/>
          </a:prstGeom>
        </p:spPr>
      </p:pic>
    </p:spTree>
    <p:extLst>
      <p:ext uri="{BB962C8B-B14F-4D97-AF65-F5344CB8AC3E}">
        <p14:creationId xmlns:p14="http://schemas.microsoft.com/office/powerpoint/2010/main" val="97357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7F25-8FBE-4A88-8D6F-16448D86DCDC}"/>
              </a:ext>
            </a:extLst>
          </p:cNvPr>
          <p:cNvSpPr>
            <a:spLocks noGrp="1"/>
          </p:cNvSpPr>
          <p:nvPr>
            <p:ph type="title"/>
          </p:nvPr>
        </p:nvSpPr>
        <p:spPr>
          <a:xfrm>
            <a:off x="372862" y="178695"/>
            <a:ext cx="5257800" cy="709072"/>
          </a:xfrm>
        </p:spPr>
        <p:txBody>
          <a:bodyPr>
            <a:normAutofit/>
          </a:bodyPr>
          <a:lstStyle/>
          <a:p>
            <a:r>
              <a:rPr lang="en-US" sz="2800" dirty="0"/>
              <a:t>2. MQ 135 Sensor</a:t>
            </a:r>
            <a:endParaRPr lang="en-IN" sz="2800" dirty="0"/>
          </a:p>
        </p:txBody>
      </p:sp>
      <p:sp>
        <p:nvSpPr>
          <p:cNvPr id="4" name="TextBox 3">
            <a:extLst>
              <a:ext uri="{FF2B5EF4-FFF2-40B4-BE49-F238E27FC236}">
                <a16:creationId xmlns:a16="http://schemas.microsoft.com/office/drawing/2014/main" id="{4862010C-0184-4F7C-8FA9-9BACBD0B2AE2}"/>
              </a:ext>
            </a:extLst>
          </p:cNvPr>
          <p:cNvSpPr txBox="1"/>
          <p:nvPr/>
        </p:nvSpPr>
        <p:spPr>
          <a:xfrm>
            <a:off x="372862" y="1083076"/>
            <a:ext cx="6329780" cy="1754326"/>
          </a:xfrm>
          <a:prstGeom prst="rect">
            <a:avLst/>
          </a:prstGeom>
          <a:noFill/>
        </p:spPr>
        <p:txBody>
          <a:bodyPr wrap="square" rtlCol="0">
            <a:spAutoFit/>
          </a:bodyPr>
          <a:lstStyle/>
          <a:p>
            <a:pPr algn="just"/>
            <a:r>
              <a:rPr lang="en-US" b="0" i="0" dirty="0">
                <a:solidFill>
                  <a:srgbClr val="212529"/>
                </a:solidFill>
                <a:effectLst/>
              </a:rPr>
              <a:t>The MQ-135 Gas sensors are used in air quality control equipment's and are suitable for detecting or measuring of NH</a:t>
            </a:r>
            <a:r>
              <a:rPr lang="en-US" b="0" i="0" baseline="-25000" dirty="0">
                <a:solidFill>
                  <a:srgbClr val="212529"/>
                </a:solidFill>
                <a:effectLst/>
              </a:rPr>
              <a:t>3</a:t>
            </a:r>
            <a:r>
              <a:rPr lang="en-US" b="0" i="0" dirty="0">
                <a:solidFill>
                  <a:srgbClr val="212529"/>
                </a:solidFill>
                <a:effectLst/>
              </a:rPr>
              <a:t>, NO</a:t>
            </a:r>
            <a:r>
              <a:rPr lang="en-US" b="0" i="0" baseline="-25000" dirty="0">
                <a:solidFill>
                  <a:srgbClr val="212529"/>
                </a:solidFill>
                <a:effectLst/>
              </a:rPr>
              <a:t>x</a:t>
            </a:r>
            <a:r>
              <a:rPr lang="en-US" b="0" i="0" dirty="0">
                <a:solidFill>
                  <a:srgbClr val="212529"/>
                </a:solidFill>
                <a:effectLst/>
              </a:rPr>
              <a:t>, Alcohol, Benzene, Smoke, CO</a:t>
            </a:r>
            <a:r>
              <a:rPr lang="en-US" b="0" i="0" baseline="-25000" dirty="0">
                <a:solidFill>
                  <a:srgbClr val="212529"/>
                </a:solidFill>
                <a:effectLst/>
              </a:rPr>
              <a:t>2</a:t>
            </a:r>
            <a:r>
              <a:rPr lang="en-US" b="0" i="0" dirty="0">
                <a:solidFill>
                  <a:srgbClr val="212529"/>
                </a:solidFill>
                <a:effectLst/>
              </a:rPr>
              <a:t>. The MQ-135 sensor module comes with a Digital Pin which makes this sensor to operate even without a microcontroller and that comes in handy when you are only trying to detect one particular gas.</a:t>
            </a:r>
            <a:endParaRPr lang="en-IN" dirty="0"/>
          </a:p>
        </p:txBody>
      </p:sp>
      <p:pic>
        <p:nvPicPr>
          <p:cNvPr id="8" name="Picture 7">
            <a:extLst>
              <a:ext uri="{FF2B5EF4-FFF2-40B4-BE49-F238E27FC236}">
                <a16:creationId xmlns:a16="http://schemas.microsoft.com/office/drawing/2014/main" id="{5E018E04-4E18-44EC-9860-7856F7924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189" y="3107183"/>
            <a:ext cx="7143750" cy="3027285"/>
          </a:xfrm>
          <a:prstGeom prst="rect">
            <a:avLst/>
          </a:prstGeom>
        </p:spPr>
      </p:pic>
    </p:spTree>
    <p:extLst>
      <p:ext uri="{BB962C8B-B14F-4D97-AF65-F5344CB8AC3E}">
        <p14:creationId xmlns:p14="http://schemas.microsoft.com/office/powerpoint/2010/main" val="135862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2A3AB-D1B7-476E-ABDF-22D16821F00F}"/>
              </a:ext>
            </a:extLst>
          </p:cNvPr>
          <p:cNvSpPr>
            <a:spLocks noGrp="1"/>
          </p:cNvSpPr>
          <p:nvPr>
            <p:ph type="title"/>
          </p:nvPr>
        </p:nvSpPr>
        <p:spPr>
          <a:xfrm>
            <a:off x="562993" y="-52126"/>
            <a:ext cx="3360938" cy="1206223"/>
          </a:xfrm>
        </p:spPr>
        <p:txBody>
          <a:bodyPr>
            <a:normAutofit/>
          </a:bodyPr>
          <a:lstStyle/>
          <a:p>
            <a:r>
              <a:rPr lang="en-US" sz="2800" dirty="0"/>
              <a:t>3. MQ 7 Sensor </a:t>
            </a:r>
            <a:endParaRPr lang="en-IN" sz="2800" dirty="0"/>
          </a:p>
        </p:txBody>
      </p:sp>
      <p:sp>
        <p:nvSpPr>
          <p:cNvPr id="3" name="Content Placeholder 2">
            <a:extLst>
              <a:ext uri="{FF2B5EF4-FFF2-40B4-BE49-F238E27FC236}">
                <a16:creationId xmlns:a16="http://schemas.microsoft.com/office/drawing/2014/main" id="{968F54F3-8D9A-4FB1-B16A-DE7DD5DC7EAC}"/>
              </a:ext>
            </a:extLst>
          </p:cNvPr>
          <p:cNvSpPr>
            <a:spLocks noGrp="1"/>
          </p:cNvSpPr>
          <p:nvPr>
            <p:ph idx="1"/>
          </p:nvPr>
        </p:nvSpPr>
        <p:spPr>
          <a:xfrm>
            <a:off x="394315" y="905522"/>
            <a:ext cx="6556900" cy="2006353"/>
          </a:xfrm>
        </p:spPr>
        <p:txBody>
          <a:bodyPr>
            <a:normAutofit/>
          </a:bodyPr>
          <a:lstStyle/>
          <a:p>
            <a:pPr algn="just"/>
            <a:r>
              <a:rPr lang="en-US" sz="1800" b="0" i="0" dirty="0">
                <a:effectLst/>
              </a:rPr>
              <a:t>This is a simple-to-use </a:t>
            </a:r>
            <a:r>
              <a:rPr lang="en-US" sz="1800" b="0" i="0" u="none" strike="noStrike" dirty="0">
                <a:effectLst/>
              </a:rPr>
              <a:t>Carbon Monoxide (CO)</a:t>
            </a:r>
            <a:r>
              <a:rPr lang="en-US" sz="1800" b="0" i="0" dirty="0">
                <a:effectLst/>
              </a:rPr>
              <a:t> sensor, suitable for sensing CO concentrations in the air. The MQ-7 can detect CO-gas concentrations anywhere from 10 to 500ppm.</a:t>
            </a:r>
          </a:p>
          <a:p>
            <a:pPr algn="just"/>
            <a:r>
              <a:rPr lang="en-US" sz="1800" b="0" i="0" dirty="0">
                <a:solidFill>
                  <a:srgbClr val="333333"/>
                </a:solidFill>
                <a:effectLst/>
              </a:rPr>
              <a:t>This sensor has a high sensitivity and fast response time. The sensor's output is an analog resistance. The drive circuit is very simple; all you need to do is power the heater coil with 5V, add a load resistance, and connect the output to an ADC.</a:t>
            </a:r>
            <a:endParaRPr lang="en-IN" sz="1800" dirty="0"/>
          </a:p>
        </p:txBody>
      </p:sp>
      <p:pic>
        <p:nvPicPr>
          <p:cNvPr id="7" name="Picture 6">
            <a:extLst>
              <a:ext uri="{FF2B5EF4-FFF2-40B4-BE49-F238E27FC236}">
                <a16:creationId xmlns:a16="http://schemas.microsoft.com/office/drawing/2014/main" id="{4E0BF0A1-C650-4FC1-8FD0-273BB19A4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29000"/>
            <a:ext cx="9144000" cy="3116063"/>
          </a:xfrm>
          <a:prstGeom prst="rect">
            <a:avLst/>
          </a:prstGeom>
        </p:spPr>
      </p:pic>
    </p:spTree>
    <p:extLst>
      <p:ext uri="{BB962C8B-B14F-4D97-AF65-F5344CB8AC3E}">
        <p14:creationId xmlns:p14="http://schemas.microsoft.com/office/powerpoint/2010/main" val="10220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0614-D4C2-4028-8C00-E5D8A68CAD29}"/>
              </a:ext>
            </a:extLst>
          </p:cNvPr>
          <p:cNvSpPr>
            <a:spLocks noGrp="1"/>
          </p:cNvSpPr>
          <p:nvPr>
            <p:ph type="title"/>
          </p:nvPr>
        </p:nvSpPr>
        <p:spPr>
          <a:xfrm>
            <a:off x="634013" y="294104"/>
            <a:ext cx="2100309" cy="975403"/>
          </a:xfrm>
        </p:spPr>
        <p:txBody>
          <a:bodyPr>
            <a:normAutofit/>
          </a:bodyPr>
          <a:lstStyle/>
          <a:p>
            <a:r>
              <a:rPr lang="en-US" sz="2800" dirty="0"/>
              <a:t>4. DHT-11</a:t>
            </a:r>
            <a:endParaRPr lang="en-IN" sz="2800" dirty="0"/>
          </a:p>
        </p:txBody>
      </p:sp>
      <p:sp>
        <p:nvSpPr>
          <p:cNvPr id="3" name="Content Placeholder 2">
            <a:extLst>
              <a:ext uri="{FF2B5EF4-FFF2-40B4-BE49-F238E27FC236}">
                <a16:creationId xmlns:a16="http://schemas.microsoft.com/office/drawing/2014/main" id="{84A437C5-63C7-4B13-B00D-F77F26795FC4}"/>
              </a:ext>
            </a:extLst>
          </p:cNvPr>
          <p:cNvSpPr>
            <a:spLocks noGrp="1"/>
          </p:cNvSpPr>
          <p:nvPr>
            <p:ph idx="1"/>
          </p:nvPr>
        </p:nvSpPr>
        <p:spPr>
          <a:xfrm>
            <a:off x="634013" y="1129043"/>
            <a:ext cx="5811175" cy="1995896"/>
          </a:xfrm>
        </p:spPr>
        <p:txBody>
          <a:bodyPr>
            <a:normAutofit/>
          </a:bodyPr>
          <a:lstStyle/>
          <a:p>
            <a:pPr marL="0" indent="0" algn="just">
              <a:buNone/>
            </a:pPr>
            <a:r>
              <a:rPr lang="en-US" sz="1800" b="0" i="0" dirty="0">
                <a:solidFill>
                  <a:srgbClr val="212529"/>
                </a:solidFill>
                <a:effectLst/>
              </a:rPr>
              <a:t>The </a:t>
            </a:r>
            <a:r>
              <a:rPr lang="en-US" sz="1800" b="1" i="0" dirty="0">
                <a:solidFill>
                  <a:srgbClr val="212529"/>
                </a:solidFill>
                <a:effectLst/>
              </a:rPr>
              <a:t>DHT11 </a:t>
            </a:r>
            <a:r>
              <a:rPr lang="en-US" sz="1800" b="0" i="0" dirty="0">
                <a:solidFill>
                  <a:srgbClr val="212529"/>
                </a:solidFill>
                <a:effectLst/>
              </a:rPr>
              <a:t>is a commonly used </a:t>
            </a:r>
            <a:r>
              <a:rPr lang="en-US" sz="1800" b="1" i="0" dirty="0">
                <a:solidFill>
                  <a:srgbClr val="212529"/>
                </a:solidFill>
                <a:effectLst/>
              </a:rPr>
              <a:t>Temperature and humidity sensor.</a:t>
            </a:r>
            <a:r>
              <a:rPr lang="en-US" sz="1800" b="0" i="0" dirty="0">
                <a:solidFill>
                  <a:srgbClr val="212529"/>
                </a:solidFill>
                <a:effectLst/>
              </a:rPr>
              <a:t> The sensor comes with a dedicated NTC to measure temperature and an 8-bit microcontroller to output the values of temperature and humidity as serial data. The sensor is also factory calibrated and hence easy to interface with other microcontrollers.</a:t>
            </a:r>
            <a:endParaRPr lang="en-IN" sz="1800" dirty="0"/>
          </a:p>
        </p:txBody>
      </p:sp>
      <p:pic>
        <p:nvPicPr>
          <p:cNvPr id="5" name="Picture 4">
            <a:extLst>
              <a:ext uri="{FF2B5EF4-FFF2-40B4-BE49-F238E27FC236}">
                <a16:creationId xmlns:a16="http://schemas.microsoft.com/office/drawing/2014/main" id="{94B82F4A-2EDD-47FB-A809-E78C9B4D0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319" y="3429000"/>
            <a:ext cx="5189738" cy="2679948"/>
          </a:xfrm>
          <a:prstGeom prst="rect">
            <a:avLst/>
          </a:prstGeom>
        </p:spPr>
      </p:pic>
    </p:spTree>
    <p:extLst>
      <p:ext uri="{BB962C8B-B14F-4D97-AF65-F5344CB8AC3E}">
        <p14:creationId xmlns:p14="http://schemas.microsoft.com/office/powerpoint/2010/main" val="3380472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1153</Words>
  <Application>Microsoft Office PowerPoint</Application>
  <PresentationFormat>Widescreen</PresentationFormat>
  <Paragraphs>146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AEDAP</vt:lpstr>
      <vt:lpstr>Calculation </vt:lpstr>
      <vt:lpstr>Calculation of CFM</vt:lpstr>
      <vt:lpstr>AQI- Air Quality index for Domestic Use</vt:lpstr>
      <vt:lpstr>Electronic System </vt:lpstr>
      <vt:lpstr>2. MQ 135 Sensor</vt:lpstr>
      <vt:lpstr>3. MQ 7 Sensor </vt:lpstr>
      <vt:lpstr>4. DHT-11</vt:lpstr>
      <vt:lpstr>5. LCD Screen (16*2)</vt:lpstr>
      <vt:lpstr>Block Diagram </vt:lpstr>
      <vt:lpstr>Mechanical Component </vt:lpstr>
      <vt:lpstr>2. Fan Motor </vt:lpstr>
      <vt:lpstr>3. Filter</vt:lpstr>
      <vt:lpstr>Total Expenditure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shubhank sharma</dc:creator>
  <cp:lastModifiedBy>shubhank sharma</cp:lastModifiedBy>
  <cp:revision>33</cp:revision>
  <dcterms:created xsi:type="dcterms:W3CDTF">2021-05-05T19:18:12Z</dcterms:created>
  <dcterms:modified xsi:type="dcterms:W3CDTF">2021-05-06T17:09:06Z</dcterms:modified>
</cp:coreProperties>
</file>